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Lst>
  <p:notesMasterIdLst>
    <p:notesMasterId r:id="rId32"/>
  </p:notesMasterIdLst>
  <p:handoutMasterIdLst>
    <p:handoutMasterId r:id="rId33"/>
  </p:handoutMasterIdLst>
  <p:sldIdLst>
    <p:sldId id="1050" r:id="rId2"/>
    <p:sldId id="1106" r:id="rId3"/>
    <p:sldId id="1065" r:id="rId4"/>
    <p:sldId id="1071" r:id="rId5"/>
    <p:sldId id="1061" r:id="rId6"/>
    <p:sldId id="1064" r:id="rId7"/>
    <p:sldId id="1068" r:id="rId8"/>
    <p:sldId id="1070" r:id="rId9"/>
    <p:sldId id="1093" r:id="rId10"/>
    <p:sldId id="1099" r:id="rId11"/>
    <p:sldId id="1100" r:id="rId12"/>
    <p:sldId id="1095" r:id="rId13"/>
    <p:sldId id="1073" r:id="rId14"/>
    <p:sldId id="1108" r:id="rId15"/>
    <p:sldId id="1077" r:id="rId16"/>
    <p:sldId id="1078" r:id="rId17"/>
    <p:sldId id="1079" r:id="rId18"/>
    <p:sldId id="1107" r:id="rId19"/>
    <p:sldId id="1082" r:id="rId20"/>
    <p:sldId id="1089" r:id="rId21"/>
    <p:sldId id="1096" r:id="rId22"/>
    <p:sldId id="1097" r:id="rId23"/>
    <p:sldId id="1085" r:id="rId24"/>
    <p:sldId id="1088" r:id="rId25"/>
    <p:sldId id="1084" r:id="rId26"/>
    <p:sldId id="1091" r:id="rId27"/>
    <p:sldId id="1098" r:id="rId28"/>
    <p:sldId id="1090" r:id="rId29"/>
    <p:sldId id="1104" r:id="rId30"/>
    <p:sldId id="1087" r:id="rId31"/>
  </p:sldIdLst>
  <p:sldSz cx="12192000" cy="6858000"/>
  <p:notesSz cx="7010400" cy="92964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Merriweather" panose="02000000000000000000" pitchFamily="2" charset="77"/>
      <p:regular r:id="rId40"/>
      <p:bold r:id="rId41"/>
      <p:italic r:id="rId42"/>
      <p:boldItalic r:id="rId43"/>
    </p:embeddedFont>
    <p:embeddedFont>
      <p:font typeface="Oswald" panose="02000503000000000000" pitchFamily="2" charset="77"/>
      <p:regular r:id="rId44"/>
      <p:bold r:id="rId45"/>
    </p:embeddedFont>
    <p:embeddedFont>
      <p:font typeface="Raleway Black" panose="020B0A03030101060003" pitchFamily="34" charset="77"/>
      <p:bold r:id="rId46"/>
      <p:italic r:id="rId47"/>
      <p:boldItalic r:id="rId48"/>
    </p:embeddedFont>
    <p:embeddedFont>
      <p:font typeface="Source Sans Pro" panose="020B0503030403020204" pitchFamily="34" charset="0"/>
      <p:regular r:id="rId49"/>
      <p:bold r:id="rId50"/>
      <p:italic r:id="rId51"/>
      <p:boldItalic r:id="rId52"/>
    </p:embeddedFont>
    <p:embeddedFont>
      <p:font typeface="Source Sans Pro Light" panose="020B0403030403020204" pitchFamily="34" charset="0"/>
      <p:regular r:id="rId53"/>
      <p:italic r:id="rId54"/>
    </p:embeddedFont>
  </p:embeddedFontLst>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Raimi" initials="MR" lastIdx="6" clrIdx="0">
    <p:extLst>
      <p:ext uri="{19B8F6BF-5375-455C-9EA6-DF929625EA0E}">
        <p15:presenceInfo xmlns:p15="http://schemas.microsoft.com/office/powerpoint/2012/main" userId="S-1-5-21-2013116975-2824770880-255643181-1111" providerId="AD"/>
      </p:ext>
    </p:extLst>
  </p:cmAuthor>
  <p:cmAuthor id="2" name="Diana Benitez" initials="DB" lastIdx="1" clrIdx="1">
    <p:extLst>
      <p:ext uri="{19B8F6BF-5375-455C-9EA6-DF929625EA0E}">
        <p15:presenceInfo xmlns:p15="http://schemas.microsoft.com/office/powerpoint/2012/main" userId="S-1-5-21-2013116975-2824770880-255643181-1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4A6"/>
    <a:srgbClr val="185A7A"/>
    <a:srgbClr val="00B587"/>
    <a:srgbClr val="285D99"/>
    <a:srgbClr val="376EA3"/>
    <a:srgbClr val="0B77BD"/>
    <a:srgbClr val="D8E3EB"/>
    <a:srgbClr val="FEECE3"/>
    <a:srgbClr val="7299B6"/>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43" autoAdjust="0"/>
    <p:restoredTop sz="81020" autoAdjust="0"/>
  </p:normalViewPr>
  <p:slideViewPr>
    <p:cSldViewPr snapToGrid="0">
      <p:cViewPr>
        <p:scale>
          <a:sx n="100" d="100"/>
          <a:sy n="100" d="100"/>
        </p:scale>
        <p:origin x="656"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106"/>
    </p:cViewPr>
  </p:sorterViewPr>
  <p:notesViewPr>
    <p:cSldViewPr snapToGrid="0">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iana\Desktop\Historical%20Trends%20-%20Census%20Data\SSF%20GPU%20-%20Demographics%20and%20SocioEconomic%20Conditions%20-%20Historical%20Data%20-%200702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iana\Desktop\Historical%20Trends%20-%20Census%20Data\SSF%20GPU%20-%20Demographics%20and%20SocioEconomic%20Conditions%20-%20Historical%20Data%20-%200702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50800" cap="rnd">
              <a:solidFill>
                <a:schemeClr val="accent5"/>
              </a:solidFill>
              <a:round/>
            </a:ln>
            <a:effectLst/>
          </c:spPr>
          <c:marker>
            <c:symbol val="circle"/>
            <c:size val="6"/>
            <c:spPr>
              <a:solidFill>
                <a:schemeClr val="accent2"/>
              </a:solidFill>
              <a:ln w="9525">
                <a:solidFill>
                  <a:schemeClr val="accent2"/>
                </a:solidFill>
              </a:ln>
              <a:effectLst/>
            </c:spPr>
          </c:marker>
          <c:dLbls>
            <c:dLbl>
              <c:idx val="1"/>
              <c:layout>
                <c:manualLayout>
                  <c:x val="-1.2216213856297261E-2"/>
                  <c:y val="1.8141310100451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FC-4242-9C5E-5A1331D36F8B}"/>
                </c:ext>
              </c:extLst>
            </c:dLbl>
            <c:dLbl>
              <c:idx val="3"/>
              <c:layout>
                <c:manualLayout>
                  <c:x val="-8.2272717064805177E-3"/>
                  <c:y val="1.81413101004510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FC-4242-9C5E-5A1331D36F8B}"/>
                </c:ext>
              </c:extLst>
            </c:dLbl>
            <c:dLbl>
              <c:idx val="4"/>
              <c:layout>
                <c:manualLayout>
                  <c:x val="-9.5949135019881185E-2"/>
                  <c:y val="-3.5044582446247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FC-4242-9C5E-5A1331D36F8B}"/>
                </c:ext>
              </c:extLst>
            </c:dLbl>
            <c:dLbl>
              <c:idx val="5"/>
              <c:layout>
                <c:manualLayout>
                  <c:x val="-0.10193254824460633"/>
                  <c:y val="-4.1692819014584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FC-4242-9C5E-5A1331D36F8B}"/>
                </c:ext>
              </c:extLst>
            </c:dLbl>
            <c:dLbl>
              <c:idx val="6"/>
              <c:layout>
                <c:manualLayout>
                  <c:x val="-2.0159234173361698E-2"/>
                  <c:y val="3.8086019805463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FC-4242-9C5E-5A1331D36F8B}"/>
                </c:ext>
              </c:extLst>
            </c:dLbl>
            <c:dLbl>
              <c:idx val="7"/>
              <c:layout>
                <c:manualLayout>
                  <c:x val="-7.2015482120980218E-2"/>
                  <c:y val="-6.4961647003765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FC-4242-9C5E-5A1331D36F8B}"/>
                </c:ext>
              </c:extLst>
            </c:dLbl>
            <c:dLbl>
              <c:idx val="8"/>
              <c:layout>
                <c:manualLayout>
                  <c:x val="-8.1924077239113255E-3"/>
                  <c:y val="2.4789546668788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FC-4242-9C5E-5A1331D36F8B}"/>
                </c:ext>
              </c:extLst>
            </c:dLbl>
            <c:dLbl>
              <c:idx val="9"/>
              <c:layout>
                <c:manualLayout>
                  <c:x val="-0.10193254824460633"/>
                  <c:y val="-3.83687007304161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FC-4242-9C5E-5A1331D36F8B}"/>
                </c:ext>
              </c:extLst>
            </c:dLbl>
            <c:dLbl>
              <c:idx val="10"/>
              <c:layout>
                <c:manualLayout>
                  <c:x val="-1.0186878798819587E-2"/>
                  <c:y val="4.4734256373800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FC-4242-9C5E-5A1331D36F8B}"/>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Oswald" panose="00000500000000000000" pitchFamily="2" charset="0"/>
                    <a:ea typeface="Source Sans Pro" panose="020B0503030403020204"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'Age Dist. Over Time'!$D$42:$O$42</c:f>
              <c:numCache>
                <c:formatCode>General</c:formatCode>
                <c:ptCount val="12"/>
                <c:pt idx="0">
                  <c:v>1910</c:v>
                </c:pt>
                <c:pt idx="1">
                  <c:v>1920</c:v>
                </c:pt>
                <c:pt idx="2">
                  <c:v>1930</c:v>
                </c:pt>
                <c:pt idx="3">
                  <c:v>1940</c:v>
                </c:pt>
                <c:pt idx="4">
                  <c:v>1950</c:v>
                </c:pt>
                <c:pt idx="5">
                  <c:v>1960</c:v>
                </c:pt>
                <c:pt idx="6">
                  <c:v>1970</c:v>
                </c:pt>
                <c:pt idx="7">
                  <c:v>1980</c:v>
                </c:pt>
                <c:pt idx="8">
                  <c:v>1990</c:v>
                </c:pt>
                <c:pt idx="9">
                  <c:v>2000</c:v>
                </c:pt>
                <c:pt idx="10">
                  <c:v>2010</c:v>
                </c:pt>
                <c:pt idx="11">
                  <c:v>2017</c:v>
                </c:pt>
              </c:numCache>
            </c:numRef>
          </c:cat>
          <c:val>
            <c:numRef>
              <c:f>'Age Dist. Over Time'!$D$43:$O$43</c:f>
              <c:numCache>
                <c:formatCode>_(* #,##0_);_(* \(#,##0\);_(* "-"??_);_(@_)</c:formatCode>
                <c:ptCount val="12"/>
                <c:pt idx="0">
                  <c:v>1989</c:v>
                </c:pt>
                <c:pt idx="1">
                  <c:v>4411</c:v>
                </c:pt>
                <c:pt idx="2">
                  <c:v>6193</c:v>
                </c:pt>
                <c:pt idx="3">
                  <c:v>6629</c:v>
                </c:pt>
                <c:pt idx="4">
                  <c:v>19351</c:v>
                </c:pt>
                <c:pt idx="5">
                  <c:v>39418</c:v>
                </c:pt>
                <c:pt idx="6">
                  <c:v>46646</c:v>
                </c:pt>
                <c:pt idx="7">
                  <c:v>49393</c:v>
                </c:pt>
                <c:pt idx="8">
                  <c:v>54312</c:v>
                </c:pt>
                <c:pt idx="9">
                  <c:v>60552</c:v>
                </c:pt>
                <c:pt idx="10">
                  <c:v>63632</c:v>
                </c:pt>
                <c:pt idx="11">
                  <c:v>67120</c:v>
                </c:pt>
              </c:numCache>
            </c:numRef>
          </c:val>
          <c:smooth val="0"/>
          <c:extLst>
            <c:ext xmlns:c16="http://schemas.microsoft.com/office/drawing/2014/chart" uri="{C3380CC4-5D6E-409C-BE32-E72D297353CC}">
              <c16:uniqueId val="{00000009-28FC-4242-9C5E-5A1331D36F8B}"/>
            </c:ext>
          </c:extLst>
        </c:ser>
        <c:dLbls>
          <c:showLegendKey val="0"/>
          <c:showVal val="0"/>
          <c:showCatName val="0"/>
          <c:showSerName val="0"/>
          <c:showPercent val="0"/>
          <c:showBubbleSize val="0"/>
        </c:dLbls>
        <c:marker val="1"/>
        <c:smooth val="0"/>
        <c:axId val="466225656"/>
        <c:axId val="466219776"/>
      </c:lineChart>
      <c:catAx>
        <c:axId val="466225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ource Sans Pro Light" panose="020B0403030403020204" pitchFamily="34" charset="0"/>
                <a:ea typeface="Source Sans Pro Light" panose="020B0403030403020204" pitchFamily="34" charset="0"/>
                <a:cs typeface="+mn-cs"/>
              </a:defRPr>
            </a:pPr>
            <a:endParaRPr lang="en-US"/>
          </a:p>
        </c:txPr>
        <c:crossAx val="466219776"/>
        <c:crosses val="autoZero"/>
        <c:auto val="1"/>
        <c:lblAlgn val="ctr"/>
        <c:lblOffset val="100"/>
        <c:noMultiLvlLbl val="0"/>
      </c:catAx>
      <c:valAx>
        <c:axId val="46621977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ource Sans Pro Light" panose="020B0403030403020204" pitchFamily="34" charset="0"/>
                <a:ea typeface="Source Sans Pro Light" panose="020B0403030403020204" pitchFamily="34" charset="0"/>
                <a:cs typeface="+mn-cs"/>
              </a:defRPr>
            </a:pPr>
            <a:endParaRPr lang="en-US"/>
          </a:p>
        </c:txPr>
        <c:crossAx val="46622565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latin typeface="Source Sans Pro" panose="020B0503030403020204" pitchFamily="34" charset="0"/>
          <a:ea typeface="Source Sans Pro" panose="020B0503030403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'Age Dist. Over Time'!$J$3</c:f>
              <c:strCache>
                <c:ptCount val="1"/>
                <c:pt idx="0">
                  <c:v>Youth (Under 18)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Oswald"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 Dist. Over Time'!$E$1:$H$1</c:f>
              <c:numCache>
                <c:formatCode>General</c:formatCode>
                <c:ptCount val="4"/>
                <c:pt idx="0">
                  <c:v>1990</c:v>
                </c:pt>
                <c:pt idx="1">
                  <c:v>2000</c:v>
                </c:pt>
                <c:pt idx="2">
                  <c:v>2010</c:v>
                </c:pt>
                <c:pt idx="3">
                  <c:v>2017</c:v>
                </c:pt>
              </c:numCache>
            </c:numRef>
          </c:cat>
          <c:val>
            <c:numRef>
              <c:f>'Age Dist. Over Time'!$E$3:$H$3</c:f>
              <c:numCache>
                <c:formatCode>_(* #,##0_);_(* \(#,##0\);_(* "-"??_);_(@_)</c:formatCode>
                <c:ptCount val="4"/>
                <c:pt idx="0">
                  <c:v>13069</c:v>
                </c:pt>
                <c:pt idx="1">
                  <c:v>14666</c:v>
                </c:pt>
                <c:pt idx="2">
                  <c:v>13787</c:v>
                </c:pt>
                <c:pt idx="3">
                  <c:v>13253</c:v>
                </c:pt>
              </c:numCache>
            </c:numRef>
          </c:val>
          <c:extLst>
            <c:ext xmlns:c16="http://schemas.microsoft.com/office/drawing/2014/chart" uri="{C3380CC4-5D6E-409C-BE32-E72D297353CC}">
              <c16:uniqueId val="{00000000-DF71-427F-BBD4-47B0EF09D5C0}"/>
            </c:ext>
          </c:extLst>
        </c:ser>
        <c:ser>
          <c:idx val="1"/>
          <c:order val="1"/>
          <c:tx>
            <c:strRef>
              <c:f>'Age Dist. Over Time'!$A$7</c:f>
              <c:strCache>
                <c:ptCount val="1"/>
                <c:pt idx="0">
                  <c:v>Older Adults (60+)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Oswald"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'Age Dist. Over Time'!$E$1:$H$1</c:f>
              <c:numCache>
                <c:formatCode>General</c:formatCode>
                <c:ptCount val="4"/>
                <c:pt idx="0">
                  <c:v>1990</c:v>
                </c:pt>
                <c:pt idx="1">
                  <c:v>2000</c:v>
                </c:pt>
                <c:pt idx="2">
                  <c:v>2010</c:v>
                </c:pt>
                <c:pt idx="3">
                  <c:v>2017</c:v>
                </c:pt>
              </c:numCache>
            </c:numRef>
          </c:cat>
          <c:val>
            <c:numRef>
              <c:f>'Age Dist. Over Time'!$E$7:$H$7</c:f>
              <c:numCache>
                <c:formatCode>_(* #,##0_);_(* \(#,##0\);_(* "-"??_);_(@_)</c:formatCode>
                <c:ptCount val="4"/>
                <c:pt idx="0">
                  <c:v>8897</c:v>
                </c:pt>
                <c:pt idx="1">
                  <c:v>10040</c:v>
                </c:pt>
                <c:pt idx="2">
                  <c:v>11891</c:v>
                </c:pt>
                <c:pt idx="3">
                  <c:v>15046</c:v>
                </c:pt>
              </c:numCache>
            </c:numRef>
          </c:val>
          <c:extLst>
            <c:ext xmlns:c16="http://schemas.microsoft.com/office/drawing/2014/chart" uri="{C3380CC4-5D6E-409C-BE32-E72D297353CC}">
              <c16:uniqueId val="{00000001-DF71-427F-BBD4-47B0EF09D5C0}"/>
            </c:ext>
          </c:extLst>
        </c:ser>
        <c:dLbls>
          <c:showLegendKey val="0"/>
          <c:showVal val="0"/>
          <c:showCatName val="0"/>
          <c:showSerName val="0"/>
          <c:showPercent val="0"/>
          <c:showBubbleSize val="0"/>
        </c:dLbls>
        <c:gapWidth val="219"/>
        <c:overlap val="-27"/>
        <c:axId val="522109904"/>
        <c:axId val="522110224"/>
      </c:barChart>
      <c:catAx>
        <c:axId val="52210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22110224"/>
        <c:crosses val="autoZero"/>
        <c:auto val="1"/>
        <c:lblAlgn val="ctr"/>
        <c:lblOffset val="100"/>
        <c:noMultiLvlLbl val="0"/>
      </c:catAx>
      <c:valAx>
        <c:axId val="522110224"/>
        <c:scaling>
          <c:orientation val="minMax"/>
          <c:max val="16000"/>
          <c:min val="0"/>
        </c:scaling>
        <c:delete val="1"/>
        <c:axPos val="l"/>
        <c:numFmt formatCode="_(* #,##0_);_(* \(#,##0\);_(* &quot;-&quot;??_);_(@_)" sourceLinked="1"/>
        <c:majorTickMark val="none"/>
        <c:minorTickMark val="none"/>
        <c:tickLblPos val="nextTo"/>
        <c:crossAx val="522109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Oswald" panose="00000500000000000000" pitchFamily="2" charset="0"/>
              </a:rPr>
              <a:t>Median Household Income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962623073147276E-2"/>
          <c:y val="0.16201320213395545"/>
          <c:w val="0.95007475385370543"/>
          <c:h val="0.63607262781861373"/>
        </c:manualLayout>
      </c:layout>
      <c:barChart>
        <c:barDir val="col"/>
        <c:grouping val="clustered"/>
        <c:varyColors val="0"/>
        <c:ser>
          <c:idx val="0"/>
          <c:order val="0"/>
          <c:tx>
            <c:strRef>
              <c:f>Sheet1!$B$1</c:f>
              <c:strCache>
                <c:ptCount val="1"/>
                <c:pt idx="0">
                  <c:v>Median Household Income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Oswald" panose="00000500000000000000" pitchFamily="2" charset="0"/>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c:v>
                </c:pt>
                <c:pt idx="1">
                  <c:v>Other</c:v>
                </c:pt>
                <c:pt idx="2">
                  <c:v>Two or More Races</c:v>
                </c:pt>
                <c:pt idx="3">
                  <c:v>White</c:v>
                </c:pt>
                <c:pt idx="4">
                  <c:v>Latino</c:v>
                </c:pt>
              </c:strCache>
            </c:strRef>
          </c:cat>
          <c:val>
            <c:numRef>
              <c:f>Sheet1!$B$2:$B$6</c:f>
              <c:numCache>
                <c:formatCode>General</c:formatCode>
                <c:ptCount val="5"/>
                <c:pt idx="0">
                  <c:v>108582</c:v>
                </c:pt>
                <c:pt idx="1">
                  <c:v>91198</c:v>
                </c:pt>
                <c:pt idx="2">
                  <c:v>83669</c:v>
                </c:pt>
                <c:pt idx="3">
                  <c:v>82942</c:v>
                </c:pt>
                <c:pt idx="4">
                  <c:v>69939</c:v>
                </c:pt>
              </c:numCache>
            </c:numRef>
          </c:val>
          <c:extLst>
            <c:ext xmlns:c16="http://schemas.microsoft.com/office/drawing/2014/chart" uri="{C3380CC4-5D6E-409C-BE32-E72D297353CC}">
              <c16:uniqueId val="{00000000-9EF7-4465-A7E1-31E95FFC1746}"/>
            </c:ext>
          </c:extLst>
        </c:ser>
        <c:dLbls>
          <c:showLegendKey val="0"/>
          <c:showVal val="0"/>
          <c:showCatName val="0"/>
          <c:showSerName val="0"/>
          <c:showPercent val="0"/>
          <c:showBubbleSize val="0"/>
        </c:dLbls>
        <c:gapWidth val="219"/>
        <c:overlap val="-27"/>
        <c:axId val="699985784"/>
        <c:axId val="699982904"/>
      </c:barChart>
      <c:catAx>
        <c:axId val="69998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9982904"/>
        <c:crosses val="autoZero"/>
        <c:auto val="1"/>
        <c:lblAlgn val="ctr"/>
        <c:lblOffset val="100"/>
        <c:noMultiLvlLbl val="0"/>
      </c:catAx>
      <c:valAx>
        <c:axId val="699982904"/>
        <c:scaling>
          <c:orientation val="minMax"/>
        </c:scaling>
        <c:delete val="1"/>
        <c:axPos val="l"/>
        <c:numFmt formatCode="General" sourceLinked="1"/>
        <c:majorTickMark val="none"/>
        <c:minorTickMark val="none"/>
        <c:tickLblPos val="nextTo"/>
        <c:crossAx val="69998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0.92944</cdr:y>
    </cdr:from>
    <cdr:to>
      <cdr:x>0.58311</cdr:x>
      <cdr:y>1</cdr:y>
    </cdr:to>
    <cdr:sp macro="" textlink="">
      <cdr:nvSpPr>
        <cdr:cNvPr id="2" name="TextBox 1">
          <a:extLst xmlns:a="http://schemas.openxmlformats.org/drawingml/2006/main">
            <a:ext uri="{FF2B5EF4-FFF2-40B4-BE49-F238E27FC236}">
              <a16:creationId xmlns:a16="http://schemas.microsoft.com/office/drawing/2014/main" id="{EF08DAA6-4C58-4724-B8DB-B12A50325534}"/>
            </a:ext>
          </a:extLst>
        </cdr:cNvPr>
        <cdr:cNvSpPr txBox="1"/>
      </cdr:nvSpPr>
      <cdr:spPr>
        <a:xfrm xmlns:a="http://schemas.openxmlformats.org/drawingml/2006/main">
          <a:off x="0" y="3467657"/>
          <a:ext cx="3263308" cy="2632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chemeClr val="bg1">
                  <a:lumMod val="50000"/>
                </a:schemeClr>
              </a:solidFill>
            </a:rPr>
            <a:t>Race Counts, Advancement Project California (2014)</a:t>
          </a:r>
          <a:endParaRPr lang="en-US" sz="1100" dirty="0">
            <a:solidFill>
              <a:schemeClr val="bg1">
                <a:lumMod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C5E5B680-F7AF-4F3B-8545-5A3813C8F4CE}" type="datetimeFigureOut">
              <a:rPr lang="en-US" smtClean="0"/>
              <a:t>7/9/19</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13A96A1E-21E6-4702-87D3-041D9F65ADB8}" type="slidenum">
              <a:rPr lang="en-US" smtClean="0"/>
              <a:t>‹#›</a:t>
            </a:fld>
            <a:endParaRPr lang="en-US" dirty="0"/>
          </a:p>
        </p:txBody>
      </p:sp>
    </p:spTree>
    <p:extLst>
      <p:ext uri="{BB962C8B-B14F-4D97-AF65-F5344CB8AC3E}">
        <p14:creationId xmlns:p14="http://schemas.microsoft.com/office/powerpoint/2010/main" val="3013224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EE90586A-D085-4129-A0F9-93860E331225}" type="datetimeFigureOut">
              <a:rPr lang="en-US" smtClean="0"/>
              <a:t>7/9/19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9B09A763-8508-4D5D-8DBC-DF6C9632BE58}" type="slidenum">
              <a:rPr lang="en-US" smtClean="0"/>
              <a:t>‹#›</a:t>
            </a:fld>
            <a:endParaRPr lang="en-US" dirty="0"/>
          </a:p>
        </p:txBody>
      </p:sp>
    </p:spTree>
    <p:extLst>
      <p:ext uri="{BB962C8B-B14F-4D97-AF65-F5344CB8AC3E}">
        <p14:creationId xmlns:p14="http://schemas.microsoft.com/office/powerpoint/2010/main" val="337368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Talking points: Intro</a:t>
            </a:r>
          </a:p>
          <a:p>
            <a:pPr marL="171450" indent="-171450">
              <a:buFont typeface="Arial" panose="020B0604020202020204" pitchFamily="34" charset="0"/>
              <a:buChar char="•"/>
            </a:pPr>
            <a:r>
              <a:rPr lang="en-US" dirty="0"/>
              <a:t>Providing an overview of the demographic and socio-economic characteristics of the City with comparisons to previous years and the County or State to show changes over time and how the City is similar to or different than other jurisdictions.</a:t>
            </a:r>
          </a:p>
          <a:p>
            <a:pPr marL="171450" indent="-171450">
              <a:buFont typeface="Arial" panose="020B0604020202020204" pitchFamily="34" charset="0"/>
              <a:buChar char="•"/>
            </a:pPr>
            <a:r>
              <a:rPr lang="en-US" dirty="0"/>
              <a:t>The big take-away messages are:</a:t>
            </a:r>
          </a:p>
          <a:p>
            <a:pPr marL="628650" lvl="1" indent="-171450">
              <a:buFont typeface="Arial" panose="020B0604020202020204" pitchFamily="34" charset="0"/>
              <a:buChar char="•"/>
            </a:pPr>
            <a:r>
              <a:rPr lang="en-US" dirty="0"/>
              <a:t>The city is continuing to grow </a:t>
            </a:r>
          </a:p>
          <a:p>
            <a:pPr marL="628650" lvl="1" indent="-171450">
              <a:buFont typeface="Arial" panose="020B0604020202020204" pitchFamily="34" charset="0"/>
              <a:buChar char="•"/>
            </a:pPr>
            <a:r>
              <a:rPr lang="en-US" dirty="0"/>
              <a:t>The population is aging with more residents over 60 years old and few residents under 18</a:t>
            </a:r>
          </a:p>
          <a:p>
            <a:pPr marL="628650" lvl="1" indent="-171450">
              <a:buFont typeface="Arial" panose="020B0604020202020204" pitchFamily="34" charset="0"/>
              <a:buChar char="•"/>
            </a:pPr>
            <a:r>
              <a:rPr lang="en-US" dirty="0"/>
              <a:t>There have been significant shifts in the race/ethnicity as the City has transitioned from</a:t>
            </a:r>
          </a:p>
          <a:p>
            <a:pPr marL="628650" lvl="1" indent="-171450">
              <a:buFont typeface="Arial" panose="020B0604020202020204" pitchFamily="34" charset="0"/>
              <a:buChar char="•"/>
            </a:pPr>
            <a:r>
              <a:rPr lang="en-US" dirty="0"/>
              <a:t>As a result there has been an increase in residents born in other countries and people speaking another language at home</a:t>
            </a:r>
          </a:p>
          <a:p>
            <a:pPr marL="628650" lvl="1" indent="-171450">
              <a:buFont typeface="Arial" panose="020B0604020202020204" pitchFamily="34" charset="0"/>
              <a:buChar char="•"/>
            </a:pPr>
            <a:r>
              <a:rPr lang="en-US" dirty="0"/>
              <a:t>The City has become more highly educated over time and average HH incomes have increased however there are significant disparities between the incomes of different racial and ethnic groups</a:t>
            </a:r>
          </a:p>
          <a:p>
            <a:pPr marL="628650" lvl="1" indent="-171450">
              <a:buFont typeface="Arial" panose="020B0604020202020204" pitchFamily="34" charset="0"/>
              <a:buChar char="•"/>
            </a:pPr>
            <a:r>
              <a:rPr lang="en-US" dirty="0"/>
              <a:t>The average HH size is increasing</a:t>
            </a:r>
          </a:p>
          <a:p>
            <a:pPr marL="628650" lvl="1" indent="-171450">
              <a:buFont typeface="Arial" panose="020B0604020202020204" pitchFamily="34" charset="0"/>
              <a:buChar char="•"/>
            </a:pPr>
            <a:r>
              <a:rPr lang="en-US" dirty="0"/>
              <a:t>From a transportation perspective most people who live in the City work elsewhere and most people who work in the city live elsewhere</a:t>
            </a:r>
          </a:p>
        </p:txBody>
      </p:sp>
      <p:sp>
        <p:nvSpPr>
          <p:cNvPr id="4" name="Slide Number Placeholder 3"/>
          <p:cNvSpPr>
            <a:spLocks noGrp="1"/>
          </p:cNvSpPr>
          <p:nvPr>
            <p:ph type="sldNum" sz="quarter" idx="5"/>
          </p:nvPr>
        </p:nvSpPr>
        <p:spPr/>
        <p:txBody>
          <a:bodyPr/>
          <a:lstStyle/>
          <a:p>
            <a:fld id="{9B09A763-8508-4D5D-8DBC-DF6C9632BE58}" type="slidenum">
              <a:rPr lang="en-US" smtClean="0"/>
              <a:t>4</a:t>
            </a:fld>
            <a:endParaRPr lang="en-US" dirty="0"/>
          </a:p>
        </p:txBody>
      </p:sp>
    </p:spTree>
    <p:extLst>
      <p:ext uri="{BB962C8B-B14F-4D97-AF65-F5344CB8AC3E}">
        <p14:creationId xmlns:p14="http://schemas.microsoft.com/office/powerpoint/2010/main" val="2521483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big points?</a:t>
            </a:r>
          </a:p>
          <a:p>
            <a:pPr marL="171450" indent="-171450">
              <a:buFont typeface="Arial" panose="020B0604020202020204" pitchFamily="34" charset="0"/>
              <a:buChar char="•"/>
            </a:pPr>
            <a:r>
              <a:rPr lang="en-US" dirty="0"/>
              <a:t>Large decrease in people from other states moving here since 2000. Housing has gotten expensive in the Bay Area.</a:t>
            </a:r>
          </a:p>
          <a:p>
            <a:pPr marL="171450" indent="-171450">
              <a:buFont typeface="Arial" panose="020B0604020202020204" pitchFamily="34" charset="0"/>
              <a:buChar char="•"/>
            </a:pPr>
            <a:r>
              <a:rPr lang="en-US" dirty="0"/>
              <a:t>A pretty stable count of English proficiency. Has only changed by less than +/-3% since 2000.</a:t>
            </a:r>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13</a:t>
            </a:fld>
            <a:endParaRPr lang="en-US" dirty="0"/>
          </a:p>
        </p:txBody>
      </p:sp>
    </p:spTree>
    <p:extLst>
      <p:ext uri="{BB962C8B-B14F-4D97-AF65-F5344CB8AC3E}">
        <p14:creationId xmlns:p14="http://schemas.microsoft.com/office/powerpoint/2010/main" val="33256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 one 14 and over speaks English only or speaks English "very well" </a:t>
            </a:r>
            <a:endParaRPr lang="en-US" b="1" dirty="0"/>
          </a:p>
        </p:txBody>
      </p:sp>
      <p:sp>
        <p:nvSpPr>
          <p:cNvPr id="4" name="Slide Number Placeholder 3"/>
          <p:cNvSpPr>
            <a:spLocks noGrp="1"/>
          </p:cNvSpPr>
          <p:nvPr>
            <p:ph type="sldNum" sz="quarter" idx="5"/>
          </p:nvPr>
        </p:nvSpPr>
        <p:spPr/>
        <p:txBody>
          <a:bodyPr/>
          <a:lstStyle/>
          <a:p>
            <a:fld id="{9B09A763-8508-4D5D-8DBC-DF6C9632BE58}" type="slidenum">
              <a:rPr lang="en-US" smtClean="0"/>
              <a:t>14</a:t>
            </a:fld>
            <a:endParaRPr lang="en-US" dirty="0"/>
          </a:p>
        </p:txBody>
      </p:sp>
    </p:spTree>
    <p:extLst>
      <p:ext uri="{BB962C8B-B14F-4D97-AF65-F5344CB8AC3E}">
        <p14:creationId xmlns:p14="http://schemas.microsoft.com/office/powerpoint/2010/main" val="410010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big points?</a:t>
            </a:r>
          </a:p>
          <a:p>
            <a:pPr marL="171450" indent="-171450">
              <a:buFont typeface="Arial" panose="020B0604020202020204" pitchFamily="34" charset="0"/>
              <a:buChar char="•"/>
            </a:pPr>
            <a:r>
              <a:rPr lang="en-US" dirty="0"/>
              <a:t>The percentage of people living in poverty level is slightly higher than County </a:t>
            </a:r>
            <a:r>
              <a:rPr lang="en-US" b="0" dirty="0"/>
              <a:t>(7.3%) </a:t>
            </a:r>
            <a:r>
              <a:rPr lang="en-US" dirty="0"/>
              <a:t>at 7.4% lower than the statewide average of </a:t>
            </a:r>
            <a:r>
              <a:rPr lang="en-US" dirty="0">
                <a:highlight>
                  <a:srgbClr val="FFFF00"/>
                </a:highlight>
              </a:rPr>
              <a:t>(14.6%)</a:t>
            </a:r>
            <a:r>
              <a:rPr lang="en-US" dirty="0"/>
              <a:t> </a:t>
            </a:r>
          </a:p>
          <a:p>
            <a:pPr marL="171450" indent="-171450">
              <a:buFont typeface="Arial" panose="020B0604020202020204" pitchFamily="34" charset="0"/>
              <a:buChar char="•"/>
            </a:pPr>
            <a:r>
              <a:rPr lang="en-US" dirty="0"/>
              <a:t>Nearly 50% increase in educational attainment.</a:t>
            </a:r>
          </a:p>
          <a:p>
            <a:pPr marL="171450" indent="-171450">
              <a:buFont typeface="Arial" panose="020B0604020202020204" pitchFamily="34" charset="0"/>
              <a:buChar char="•"/>
            </a:pPr>
            <a:r>
              <a:rPr lang="en-US" dirty="0"/>
              <a:t>There are still disparities in the city.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latin typeface="Source Sans Pro Light" panose="020B0403030403020204" pitchFamily="34" charset="0"/>
                <a:ea typeface="Source Sans Pro Light" panose="020B0403030403020204" pitchFamily="34" charset="0"/>
              </a:rPr>
              <a:t>$40,000 difference in median household income between Asian and Latino households below poverty level in </a:t>
            </a:r>
            <a:r>
              <a:rPr lang="en-US" sz="1200" dirty="0">
                <a:solidFill>
                  <a:schemeClr val="tx1"/>
                </a:solidFill>
              </a:rPr>
              <a:t>2014</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15</a:t>
            </a:fld>
            <a:endParaRPr lang="en-US" dirty="0"/>
          </a:p>
        </p:txBody>
      </p:sp>
    </p:spTree>
    <p:extLst>
      <p:ext uri="{BB962C8B-B14F-4D97-AF65-F5344CB8AC3E}">
        <p14:creationId xmlns:p14="http://schemas.microsoft.com/office/powerpoint/2010/main" val="61254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NOTE THAT TARGETING THE END OF THE MONTH FOR THE MEETINGS</a:t>
            </a:r>
          </a:p>
          <a:p>
            <a:pPr marL="171450" indent="-171450">
              <a:buFont typeface="Arial" panose="020B0604020202020204" pitchFamily="34" charset="0"/>
              <a:buChar char="•"/>
            </a:pPr>
            <a:r>
              <a:rPr lang="en-US" b="1" dirty="0"/>
              <a:t>SIDE NOTE: </a:t>
            </a:r>
            <a:r>
              <a:rPr lang="en-US" dirty="0"/>
              <a:t>WE SHOULD THANK CAC FOR INPUT ON THE POP-UP MEETING LOCATIONS/GROUPS AND NOTE THAT WE ARE TARGETING AUGUST FOR THOSE,</a:t>
            </a:r>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17</a:t>
            </a:fld>
            <a:endParaRPr lang="en-US" dirty="0"/>
          </a:p>
        </p:txBody>
      </p:sp>
    </p:spTree>
    <p:extLst>
      <p:ext uri="{BB962C8B-B14F-4D97-AF65-F5344CB8AC3E}">
        <p14:creationId xmlns:p14="http://schemas.microsoft.com/office/powerpoint/2010/main" val="141365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NOTE THAT TARGETING THE END OF THE MONTH FOR THE MEETINGS</a:t>
            </a:r>
          </a:p>
          <a:p>
            <a:pPr marL="171450" indent="-171450">
              <a:buFont typeface="Arial" panose="020B0604020202020204" pitchFamily="34" charset="0"/>
              <a:buChar char="•"/>
            </a:pPr>
            <a:r>
              <a:rPr lang="en-US" b="1" dirty="0"/>
              <a:t>SIDE NOTE: </a:t>
            </a:r>
            <a:r>
              <a:rPr lang="en-US" dirty="0"/>
              <a:t>WE SHOULD THANK CAC FOR INPUT ON THE POP-UP MEETING LOCATIONS/GROUPS AND NOTE THAT WE ARE TARGETING AUGUST FOR THOSE,</a:t>
            </a:r>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18</a:t>
            </a:fld>
            <a:endParaRPr lang="en-US" dirty="0"/>
          </a:p>
        </p:txBody>
      </p:sp>
    </p:spTree>
    <p:extLst>
      <p:ext uri="{BB962C8B-B14F-4D97-AF65-F5344CB8AC3E}">
        <p14:creationId xmlns:p14="http://schemas.microsoft.com/office/powerpoint/2010/main" val="331166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Some areas may be combined</a:t>
            </a:r>
          </a:p>
          <a:p>
            <a:r>
              <a:rPr lang="en-US" dirty="0"/>
              <a:t>Public welcome to attend any and all of these meeting</a:t>
            </a:r>
          </a:p>
        </p:txBody>
      </p:sp>
      <p:sp>
        <p:nvSpPr>
          <p:cNvPr id="4" name="Slide Number Placeholder 3"/>
          <p:cNvSpPr>
            <a:spLocks noGrp="1"/>
          </p:cNvSpPr>
          <p:nvPr>
            <p:ph type="sldNum" sz="quarter" idx="5"/>
          </p:nvPr>
        </p:nvSpPr>
        <p:spPr/>
        <p:txBody>
          <a:bodyPr/>
          <a:lstStyle/>
          <a:p>
            <a:fld id="{9B09A763-8508-4D5D-8DBC-DF6C9632BE58}" type="slidenum">
              <a:rPr lang="en-US" smtClean="0"/>
              <a:t>23</a:t>
            </a:fld>
            <a:endParaRPr lang="en-US" dirty="0"/>
          </a:p>
        </p:txBody>
      </p:sp>
    </p:spTree>
    <p:extLst>
      <p:ext uri="{BB962C8B-B14F-4D97-AF65-F5344CB8AC3E}">
        <p14:creationId xmlns:p14="http://schemas.microsoft.com/office/powerpoint/2010/main" val="8633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1800"/>
              </a:spcBef>
              <a:spcAft>
                <a:spcPts val="1200"/>
              </a:spcAft>
            </a:pPr>
            <a:r>
              <a:rPr lang="en-US" dirty="0"/>
              <a:t>Other ideas covered through course of the project:</a:t>
            </a:r>
          </a:p>
          <a:p>
            <a:pPr lvl="1"/>
            <a:r>
              <a:rPr lang="en-US" dirty="0"/>
              <a:t>Quality of Life</a:t>
            </a:r>
            <a:endParaRPr lang="en-US" sz="3200" dirty="0"/>
          </a:p>
          <a:p>
            <a:pPr lvl="2"/>
            <a:r>
              <a:rPr lang="en-US" dirty="0"/>
              <a:t>Neighborhood services - education, childcare, everyday services </a:t>
            </a:r>
            <a:endParaRPr lang="en-US" sz="3200" dirty="0"/>
          </a:p>
          <a:p>
            <a:pPr lvl="1"/>
            <a:r>
              <a:rPr lang="en-US" dirty="0"/>
              <a:t>Youth Engagement</a:t>
            </a:r>
            <a:endParaRPr lang="en-US" sz="3200" dirty="0"/>
          </a:p>
          <a:p>
            <a:pPr lvl="1"/>
            <a:r>
              <a:rPr lang="en-US" dirty="0"/>
              <a:t>Negative Impacts of Growth – traffic, congestion</a:t>
            </a:r>
            <a:endParaRPr lang="en-US" sz="3200" dirty="0"/>
          </a:p>
          <a:p>
            <a:pPr lvl="1"/>
            <a:r>
              <a:rPr lang="en-US" dirty="0"/>
              <a:t>Traffic + Parking</a:t>
            </a:r>
            <a:endParaRPr lang="en-US" sz="3200" dirty="0"/>
          </a:p>
          <a:p>
            <a:pPr lvl="1"/>
            <a:r>
              <a:rPr lang="en-US" dirty="0"/>
              <a:t>Public Safety – perception / myth busters</a:t>
            </a:r>
            <a:endParaRPr lang="en-US" sz="3200" dirty="0"/>
          </a:p>
          <a:p>
            <a:pPr lvl="1"/>
            <a:r>
              <a:rPr lang="en-US" dirty="0"/>
              <a:t>Environmental Impacts  </a:t>
            </a:r>
            <a:endParaRPr lang="en-US" sz="3200" dirty="0"/>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30</a:t>
            </a:fld>
            <a:endParaRPr lang="en-US" dirty="0"/>
          </a:p>
        </p:txBody>
      </p:sp>
    </p:spTree>
    <p:extLst>
      <p:ext uri="{BB962C8B-B14F-4D97-AF65-F5344CB8AC3E}">
        <p14:creationId xmlns:p14="http://schemas.microsoft.com/office/powerpoint/2010/main" val="426083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2017, the most recent year for which data is available, there were 67,120 people in the City representing 9% of the total population. The total area of the City is XXXX square miles/acres.</a:t>
            </a:r>
          </a:p>
          <a:p>
            <a:endParaRPr lang="en-US" b="1" dirty="0"/>
          </a:p>
          <a:p>
            <a:r>
              <a:rPr lang="en-US" b="1" dirty="0"/>
              <a:t>Population density?</a:t>
            </a:r>
          </a:p>
          <a:p>
            <a:endParaRPr lang="en-US" b="1" dirty="0"/>
          </a:p>
          <a:p>
            <a:r>
              <a:rPr lang="en-US" b="1" dirty="0"/>
              <a:t>Incorporated in 1908 (under 2,000 people living in the City.</a:t>
            </a:r>
          </a:p>
          <a:p>
            <a:endParaRPr lang="en-US" b="1" dirty="0"/>
          </a:p>
          <a:p>
            <a:r>
              <a:rPr lang="en-US" b="1" dirty="0"/>
              <a:t>Major boom in growth began in 1940 and continued until 1960. During these 2 decades the City grew from just under 7,000 people to almost 40,000 people. Since then there has been steady growth in the City and the population in 2017 was just over 67,000 people, which is an increase of 25% since 1990 (with just over 12k people). During this time the number of housing units increased by just over 2100.</a:t>
            </a:r>
          </a:p>
        </p:txBody>
      </p:sp>
      <p:sp>
        <p:nvSpPr>
          <p:cNvPr id="4" name="Slide Number Placeholder 3"/>
          <p:cNvSpPr>
            <a:spLocks noGrp="1"/>
          </p:cNvSpPr>
          <p:nvPr>
            <p:ph type="sldNum" sz="quarter" idx="10"/>
          </p:nvPr>
        </p:nvSpPr>
        <p:spPr/>
        <p:txBody>
          <a:bodyPr/>
          <a:lstStyle/>
          <a:p>
            <a:fld id="{9B09A763-8508-4D5D-8DBC-DF6C9632BE58}" type="slidenum">
              <a:rPr lang="en-US" smtClean="0"/>
              <a:t>5</a:t>
            </a:fld>
            <a:endParaRPr lang="en-US" dirty="0"/>
          </a:p>
        </p:txBody>
      </p:sp>
    </p:spTree>
    <p:extLst>
      <p:ext uri="{BB962C8B-B14F-4D97-AF65-F5344CB8AC3E}">
        <p14:creationId xmlns:p14="http://schemas.microsoft.com/office/powerpoint/2010/main" val="242672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Since 1990 there have been some significant changes in the race/ethnicity of the population of SSF</a:t>
            </a:r>
          </a:p>
          <a:p>
            <a:pPr marL="171450" indent="-171450">
              <a:buFont typeface="Arial" panose="020B0604020202020204" pitchFamily="34" charset="0"/>
              <a:buChar char="•"/>
            </a:pPr>
            <a:r>
              <a:rPr lang="en-US" b="0" dirty="0"/>
              <a:t>Huge flip from majority white to majority API.</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9B09A763-8508-4D5D-8DBC-DF6C9632BE58}" type="slidenum">
              <a:rPr lang="en-US" smtClean="0"/>
              <a:t>6</a:t>
            </a:fld>
            <a:endParaRPr lang="en-US" dirty="0"/>
          </a:p>
        </p:txBody>
      </p:sp>
    </p:spTree>
    <p:extLst>
      <p:ext uri="{BB962C8B-B14F-4D97-AF65-F5344CB8AC3E}">
        <p14:creationId xmlns:p14="http://schemas.microsoft.com/office/powerpoint/2010/main" val="320224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B09A763-8508-4D5D-8DBC-DF6C9632BE58}" type="slidenum">
              <a:rPr lang="en-US" smtClean="0"/>
              <a:t>7</a:t>
            </a:fld>
            <a:endParaRPr lang="en-US" dirty="0"/>
          </a:p>
        </p:txBody>
      </p:sp>
    </p:spTree>
    <p:extLst>
      <p:ext uri="{BB962C8B-B14F-4D97-AF65-F5344CB8AC3E}">
        <p14:creationId xmlns:p14="http://schemas.microsoft.com/office/powerpoint/2010/main" val="311793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8</a:t>
            </a:fld>
            <a:endParaRPr lang="en-US" dirty="0"/>
          </a:p>
        </p:txBody>
      </p:sp>
    </p:spTree>
    <p:extLst>
      <p:ext uri="{BB962C8B-B14F-4D97-AF65-F5344CB8AC3E}">
        <p14:creationId xmlns:p14="http://schemas.microsoft.com/office/powerpoint/2010/main" val="293641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2000 the population has had a slight decrease in the number of youth and an increase in the number of older adults (60+) so overall its an aging population.</a:t>
            </a:r>
          </a:p>
          <a:p>
            <a:endParaRPr lang="en-US" dirty="0"/>
          </a:p>
        </p:txBody>
      </p:sp>
      <p:sp>
        <p:nvSpPr>
          <p:cNvPr id="4" name="Slide Number Placeholder 3"/>
          <p:cNvSpPr>
            <a:spLocks noGrp="1"/>
          </p:cNvSpPr>
          <p:nvPr>
            <p:ph type="sldNum" sz="quarter" idx="5"/>
          </p:nvPr>
        </p:nvSpPr>
        <p:spPr/>
        <p:txBody>
          <a:bodyPr/>
          <a:lstStyle/>
          <a:p>
            <a:fld id="{9B09A763-8508-4D5D-8DBC-DF6C9632BE58}" type="slidenum">
              <a:rPr lang="en-US" smtClean="0"/>
              <a:t>9</a:t>
            </a:fld>
            <a:endParaRPr lang="en-US" dirty="0"/>
          </a:p>
        </p:txBody>
      </p:sp>
    </p:spTree>
    <p:extLst>
      <p:ext uri="{BB962C8B-B14F-4D97-AF65-F5344CB8AC3E}">
        <p14:creationId xmlns:p14="http://schemas.microsoft.com/office/powerpoint/2010/main" val="534806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B09A763-8508-4D5D-8DBC-DF6C9632BE58}" type="slidenum">
              <a:rPr lang="en-US" smtClean="0"/>
              <a:t>10</a:t>
            </a:fld>
            <a:endParaRPr lang="en-US" dirty="0"/>
          </a:p>
        </p:txBody>
      </p:sp>
    </p:spTree>
    <p:extLst>
      <p:ext uri="{BB962C8B-B14F-4D97-AF65-F5344CB8AC3E}">
        <p14:creationId xmlns:p14="http://schemas.microsoft.com/office/powerpoint/2010/main" val="227428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B09A763-8508-4D5D-8DBC-DF6C9632BE58}" type="slidenum">
              <a:rPr lang="en-US" smtClean="0"/>
              <a:t>11</a:t>
            </a:fld>
            <a:endParaRPr lang="en-US" dirty="0"/>
          </a:p>
        </p:txBody>
      </p:sp>
    </p:spTree>
    <p:extLst>
      <p:ext uri="{BB962C8B-B14F-4D97-AF65-F5344CB8AC3E}">
        <p14:creationId xmlns:p14="http://schemas.microsoft.com/office/powerpoint/2010/main" val="2117138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2000 there have been some changes in the household characteristics.</a:t>
            </a:r>
          </a:p>
          <a:p>
            <a:endParaRPr lang="en-US" dirty="0"/>
          </a:p>
          <a:p>
            <a:pPr marL="228600" indent="-228600">
              <a:buAutoNum type="arabicParenR"/>
            </a:pPr>
            <a:r>
              <a:rPr lang="en-US" dirty="0"/>
              <a:t>The number of households with a parent or in-law has doubled from 2.3% to 4.7%.</a:t>
            </a:r>
          </a:p>
          <a:p>
            <a:pPr marL="228600" indent="-228600">
              <a:buAutoNum type="arabicParenR"/>
            </a:pPr>
            <a:r>
              <a:rPr lang="en-US" dirty="0"/>
              <a:t>More households have non-relative roommates (HOW IS ROOMATE DEFINED?)</a:t>
            </a:r>
          </a:p>
          <a:p>
            <a:pPr marL="228600" indent="-228600">
              <a:buAutoNum type="arabicParenR"/>
            </a:pPr>
            <a:r>
              <a:rPr lang="en-US" dirty="0"/>
              <a:t>The average household size has increased slightly from 2.9 to 3.2 per household.</a:t>
            </a:r>
          </a:p>
          <a:p>
            <a:pPr marL="228600" indent="-228600">
              <a:buAutoNum type="arabicParenR"/>
            </a:pPr>
            <a:endParaRPr lang="en-US" dirty="0"/>
          </a:p>
          <a:p>
            <a:pPr marL="0" indent="0">
              <a:buNone/>
            </a:pPr>
            <a:r>
              <a:rPr lang="en-US" dirty="0"/>
              <a:t>All of this underlies some of the other trends: there are more senior adults in the City (some of whom are living with family members) and more people are sharing homes indicated by the increase in average HH size and the percentage with non-related roommates.</a:t>
            </a:r>
          </a:p>
        </p:txBody>
      </p:sp>
      <p:sp>
        <p:nvSpPr>
          <p:cNvPr id="4" name="Slide Number Placeholder 3"/>
          <p:cNvSpPr>
            <a:spLocks noGrp="1"/>
          </p:cNvSpPr>
          <p:nvPr>
            <p:ph type="sldNum" sz="quarter" idx="5"/>
          </p:nvPr>
        </p:nvSpPr>
        <p:spPr/>
        <p:txBody>
          <a:bodyPr/>
          <a:lstStyle/>
          <a:p>
            <a:fld id="{9B09A763-8508-4D5D-8DBC-DF6C9632BE58}" type="slidenum">
              <a:rPr lang="en-US" smtClean="0"/>
              <a:t>12</a:t>
            </a:fld>
            <a:endParaRPr lang="en-US" dirty="0"/>
          </a:p>
        </p:txBody>
      </p:sp>
    </p:spTree>
    <p:extLst>
      <p:ext uri="{BB962C8B-B14F-4D97-AF65-F5344CB8AC3E}">
        <p14:creationId xmlns:p14="http://schemas.microsoft.com/office/powerpoint/2010/main" val="3824841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9EEDF-81CE-47C8-853E-C2E22490875E}"/>
              </a:ext>
            </a:extLst>
          </p:cNvPr>
          <p:cNvSpPr/>
          <p:nvPr userDrawn="1"/>
        </p:nvSpPr>
        <p:spPr>
          <a:xfrm>
            <a:off x="-19050" y="5532709"/>
            <a:ext cx="12211050" cy="13917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E73CEEE-23C2-4CA7-AA00-0C83BD341B21}"/>
              </a:ext>
            </a:extLst>
          </p:cNvPr>
          <p:cNvPicPr>
            <a:picLocks noChangeAspect="1" noChangeArrowheads="1"/>
          </p:cNvPicPr>
          <p:nvPr userDrawn="1"/>
        </p:nvPicPr>
        <p:blipFill rotWithShape="1">
          <a:blip r:embed="rId2" cstate="screen">
            <a:alphaModFix amt="70000"/>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1"/>
            <a:ext cx="12211050" cy="5532709"/>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a:spLocks noGrp="1"/>
          </p:cNvSpPr>
          <p:nvPr>
            <p:ph type="subTitle" idx="1"/>
          </p:nvPr>
        </p:nvSpPr>
        <p:spPr>
          <a:xfrm>
            <a:off x="304059" y="5677593"/>
            <a:ext cx="9421831" cy="666887"/>
          </a:xfrm>
        </p:spPr>
        <p:txBody>
          <a:bodyPr>
            <a:noAutofit/>
          </a:bodyPr>
          <a:lstStyle>
            <a:lvl1pPr marL="0" indent="0" algn="l">
              <a:buNone/>
              <a:defRPr sz="4000" b="1">
                <a:solidFill>
                  <a:schemeClr val="bg1"/>
                </a:solidFill>
                <a:latin typeface="Oswald"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16"/>
          <p:cNvSpPr>
            <a:spLocks noGrp="1"/>
          </p:cNvSpPr>
          <p:nvPr>
            <p:ph type="body" sz="quarter" idx="10" hasCustomPrompt="1"/>
          </p:nvPr>
        </p:nvSpPr>
        <p:spPr>
          <a:xfrm>
            <a:off x="304059" y="6407412"/>
            <a:ext cx="6504728" cy="273601"/>
          </a:xfrm>
        </p:spPr>
        <p:txBody>
          <a:bodyPr>
            <a:normAutofit/>
          </a:bodyPr>
          <a:lstStyle>
            <a:lvl1pPr marL="0" indent="0">
              <a:buNone/>
              <a:defRPr sz="1800" b="0">
                <a:solidFill>
                  <a:schemeClr val="bg1"/>
                </a:solidFill>
                <a:latin typeface="Source Sans Pro" panose="020B0503030403020204" pitchFamily="34" charset="0"/>
                <a:ea typeface="Source Sans Pro" panose="020B0503030403020204" pitchFamily="34" charset="0"/>
              </a:defRPr>
            </a:lvl1pPr>
          </a:lstStyle>
          <a:p>
            <a:pPr lvl="0"/>
            <a:r>
              <a:rPr lang="en-US" dirty="0"/>
              <a:t>Date</a:t>
            </a:r>
          </a:p>
        </p:txBody>
      </p:sp>
      <p:pic>
        <p:nvPicPr>
          <p:cNvPr id="4" name="Picture 3" descr="A close up of a logo&#10;&#10;Description automatically generated">
            <a:extLst>
              <a:ext uri="{FF2B5EF4-FFF2-40B4-BE49-F238E27FC236}">
                <a16:creationId xmlns:a16="http://schemas.microsoft.com/office/drawing/2014/main" id="{3BDA6ACB-F762-4B92-8809-04D25E8C94C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436758" y="5677593"/>
            <a:ext cx="1451182" cy="1180407"/>
          </a:xfrm>
          <a:prstGeom prst="rect">
            <a:avLst/>
          </a:prstGeom>
        </p:spPr>
      </p:pic>
    </p:spTree>
    <p:extLst>
      <p:ext uri="{BB962C8B-B14F-4D97-AF65-F5344CB8AC3E}">
        <p14:creationId xmlns:p14="http://schemas.microsoft.com/office/powerpoint/2010/main" val="1137651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9F1303CF-5ABC-4A3D-9568-FFCF52EC7AE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48908" y="5648403"/>
            <a:ext cx="1209783" cy="1073074"/>
          </a:xfrm>
          <a:prstGeom prst="rect">
            <a:avLst/>
          </a:prstGeom>
        </p:spPr>
      </p:pic>
    </p:spTree>
    <p:extLst>
      <p:ext uri="{BB962C8B-B14F-4D97-AF65-F5344CB8AC3E}">
        <p14:creationId xmlns:p14="http://schemas.microsoft.com/office/powerpoint/2010/main" val="390412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93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AC43B-6D3E-410B-878F-2AC5E9943F34}"/>
              </a:ext>
            </a:extLst>
          </p:cNvPr>
          <p:cNvPicPr>
            <a:picLocks noChangeAspect="1"/>
          </p:cNvPicPr>
          <p:nvPr userDrawn="1"/>
        </p:nvPicPr>
        <p:blipFill rotWithShape="1">
          <a:blip r:embed="rId2">
            <a:alphaModFix amt="50000"/>
          </a:blip>
          <a:srcRect b="13616"/>
          <a:stretch/>
        </p:blipFill>
        <p:spPr>
          <a:xfrm>
            <a:off x="0" y="5281583"/>
            <a:ext cx="12192000" cy="1576417"/>
          </a:xfrm>
          <a:prstGeom prst="rect">
            <a:avLst/>
          </a:prstGeom>
        </p:spPr>
      </p:pic>
      <p:sp>
        <p:nvSpPr>
          <p:cNvPr id="2" name="Title 1"/>
          <p:cNvSpPr>
            <a:spLocks noGrp="1"/>
          </p:cNvSpPr>
          <p:nvPr>
            <p:ph type="ctrTitle" hasCustomPrompt="1"/>
          </p:nvPr>
        </p:nvSpPr>
        <p:spPr>
          <a:xfrm>
            <a:off x="1524000" y="4024386"/>
            <a:ext cx="9144000" cy="1787553"/>
          </a:xfrm>
        </p:spPr>
        <p:txBody>
          <a:bodyPr anchor="ctr"/>
          <a:lstStyle>
            <a:lvl1pPr algn="ctr">
              <a:defRPr sz="6000">
                <a:solidFill>
                  <a:schemeClr val="accent2"/>
                </a:solidFill>
                <a:latin typeface="Oswald" panose="00000500000000000000" pitchFamily="2" charset="0"/>
              </a:defRPr>
            </a:lvl1pPr>
          </a:lstStyle>
          <a:p>
            <a:r>
              <a:rPr lang="en-US" dirty="0"/>
              <a:t>Presentation Title</a:t>
            </a:r>
          </a:p>
        </p:txBody>
      </p:sp>
      <p:sp>
        <p:nvSpPr>
          <p:cNvPr id="3" name="Subtitle 2"/>
          <p:cNvSpPr>
            <a:spLocks noGrp="1"/>
          </p:cNvSpPr>
          <p:nvPr>
            <p:ph type="subTitle" idx="1" hasCustomPrompt="1"/>
          </p:nvPr>
        </p:nvSpPr>
        <p:spPr>
          <a:xfrm>
            <a:off x="1524000" y="6068608"/>
            <a:ext cx="9144000" cy="48482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pic>
        <p:nvPicPr>
          <p:cNvPr id="8" name="Picture 7" descr="A close up of a logo&#10;&#10;Description automatically generated">
            <a:extLst>
              <a:ext uri="{FF2B5EF4-FFF2-40B4-BE49-F238E27FC236}">
                <a16:creationId xmlns:a16="http://schemas.microsoft.com/office/drawing/2014/main" id="{5A74E1AB-C117-4A02-A471-1E427A4BF48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483859" y="304569"/>
            <a:ext cx="4309881" cy="3493015"/>
          </a:xfrm>
          <a:prstGeom prst="rect">
            <a:avLst/>
          </a:prstGeom>
        </p:spPr>
      </p:pic>
    </p:spTree>
    <p:extLst>
      <p:ext uri="{BB962C8B-B14F-4D97-AF65-F5344CB8AC3E}">
        <p14:creationId xmlns:p14="http://schemas.microsoft.com/office/powerpoint/2010/main" val="1669116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AC43B-6D3E-410B-878F-2AC5E9943F34}"/>
              </a:ext>
            </a:extLst>
          </p:cNvPr>
          <p:cNvPicPr>
            <a:picLocks noChangeAspect="1"/>
          </p:cNvPicPr>
          <p:nvPr userDrawn="1"/>
        </p:nvPicPr>
        <p:blipFill rotWithShape="1">
          <a:blip r:embed="rId2">
            <a:alphaModFix amt="50000"/>
          </a:blip>
          <a:srcRect b="13616"/>
          <a:stretch/>
        </p:blipFill>
        <p:spPr>
          <a:xfrm>
            <a:off x="0" y="5281583"/>
            <a:ext cx="12192000" cy="1576417"/>
          </a:xfrm>
          <a:prstGeom prst="rect">
            <a:avLst/>
          </a:prstGeom>
        </p:spPr>
      </p:pic>
      <p:sp>
        <p:nvSpPr>
          <p:cNvPr id="2" name="Title 1"/>
          <p:cNvSpPr>
            <a:spLocks noGrp="1"/>
          </p:cNvSpPr>
          <p:nvPr>
            <p:ph type="ctrTitle" hasCustomPrompt="1"/>
          </p:nvPr>
        </p:nvSpPr>
        <p:spPr>
          <a:xfrm>
            <a:off x="6237317" y="1395055"/>
            <a:ext cx="5250873" cy="2960814"/>
          </a:xfrm>
        </p:spPr>
        <p:txBody>
          <a:bodyPr anchor="ctr"/>
          <a:lstStyle>
            <a:lvl1pPr algn="l">
              <a:defRPr sz="6000">
                <a:solidFill>
                  <a:schemeClr val="accent2"/>
                </a:solidFill>
                <a:latin typeface="Oswald" panose="00000500000000000000" pitchFamily="2" charset="0"/>
              </a:defRPr>
            </a:lvl1pPr>
          </a:lstStyle>
          <a:p>
            <a:r>
              <a:rPr lang="en-US" dirty="0"/>
              <a:t>Presentation Title</a:t>
            </a:r>
          </a:p>
        </p:txBody>
      </p:sp>
      <p:sp>
        <p:nvSpPr>
          <p:cNvPr id="3" name="Subtitle 2"/>
          <p:cNvSpPr>
            <a:spLocks noGrp="1"/>
          </p:cNvSpPr>
          <p:nvPr>
            <p:ph type="subTitle" idx="1" hasCustomPrompt="1"/>
          </p:nvPr>
        </p:nvSpPr>
        <p:spPr>
          <a:xfrm>
            <a:off x="6237317" y="4506970"/>
            <a:ext cx="5250873" cy="5887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pic>
        <p:nvPicPr>
          <p:cNvPr id="8" name="Picture 7" descr="A close up of a logo&#10;&#10;Description automatically generated">
            <a:extLst>
              <a:ext uri="{FF2B5EF4-FFF2-40B4-BE49-F238E27FC236}">
                <a16:creationId xmlns:a16="http://schemas.microsoft.com/office/drawing/2014/main" id="{5A74E1AB-C117-4A02-A471-1E427A4BF48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03810" y="1395055"/>
            <a:ext cx="4637866" cy="3758836"/>
          </a:xfrm>
          <a:prstGeom prst="rect">
            <a:avLst/>
          </a:prstGeom>
        </p:spPr>
      </p:pic>
    </p:spTree>
    <p:extLst>
      <p:ext uri="{BB962C8B-B14F-4D97-AF65-F5344CB8AC3E}">
        <p14:creationId xmlns:p14="http://schemas.microsoft.com/office/powerpoint/2010/main" val="2779987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Oswald" panose="000005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Clr>
                <a:srgbClr val="E0553A"/>
              </a:buClr>
              <a:buFont typeface="Wingdings" panose="05000000000000000000" pitchFamily="2" charset="2"/>
              <a:buChar char="§"/>
              <a:defRPr>
                <a:latin typeface="Source Sans Pro Light" panose="020B0403030403020204" pitchFamily="34" charset="0"/>
                <a:ea typeface="Source Sans Pro Light" panose="020B0403030403020204" pitchFamily="34" charset="0"/>
              </a:defRPr>
            </a:lvl1pPr>
            <a:lvl2pPr marL="685800" indent="-228600">
              <a:buClr>
                <a:srgbClr val="E0553A"/>
              </a:buClr>
              <a:buFont typeface="Wingdings" panose="05000000000000000000" pitchFamily="2" charset="2"/>
              <a:buChar char="§"/>
              <a:defRPr>
                <a:latin typeface="Source Sans Pro Light" panose="020B0403030403020204" pitchFamily="34" charset="0"/>
                <a:ea typeface="Source Sans Pro Light" panose="020B0403030403020204" pitchFamily="34" charset="0"/>
              </a:defRPr>
            </a:lvl2pPr>
            <a:lvl3pPr marL="1143000" indent="-228600">
              <a:buClr>
                <a:srgbClr val="E0553A"/>
              </a:buClr>
              <a:buFont typeface="Wingdings" panose="05000000000000000000" pitchFamily="2" charset="2"/>
              <a:buChar char="§"/>
              <a:defRPr>
                <a:latin typeface="Source Sans Pro Light" panose="020B0403030403020204" pitchFamily="34" charset="0"/>
                <a:ea typeface="Source Sans Pro Light" panose="020B0403030403020204" pitchFamily="34" charset="0"/>
              </a:defRPr>
            </a:lvl3pPr>
            <a:lvl4pPr marL="1600200" indent="-228600">
              <a:buClr>
                <a:srgbClr val="E0553A"/>
              </a:buClr>
              <a:buFont typeface="Wingdings" panose="05000000000000000000" pitchFamily="2" charset="2"/>
              <a:buChar char="§"/>
              <a:defRPr>
                <a:latin typeface="Source Sans Pro Light" panose="020B0403030403020204" pitchFamily="34" charset="0"/>
                <a:ea typeface="Source Sans Pro Light" panose="020B0403030403020204" pitchFamily="34" charset="0"/>
              </a:defRPr>
            </a:lvl4pPr>
            <a:lvl5pPr marL="2057400" indent="-228600">
              <a:buClr>
                <a:srgbClr val="E0553A"/>
              </a:buClr>
              <a:buFont typeface="Wingdings" panose="05000000000000000000" pitchFamily="2" charset="2"/>
              <a:buChar char="§"/>
              <a:defRPr>
                <a:latin typeface="Source Sans Pro Light" panose="020B0403030403020204" pitchFamily="34" charset="0"/>
                <a:ea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116D7F94-E673-4752-8AE3-F9D49A9D055D}" type="slidenum">
              <a:rPr lang="en-US" smtClean="0"/>
              <a:pPr/>
              <a:t>‹#›</a:t>
            </a:fld>
            <a:endParaRPr lang="en-US" dirty="0"/>
          </a:p>
        </p:txBody>
      </p:sp>
      <p:pic>
        <p:nvPicPr>
          <p:cNvPr id="7" name="Picture 6" descr="A close up of a logo&#10;&#10;Description automatically generated">
            <a:extLst>
              <a:ext uri="{FF2B5EF4-FFF2-40B4-BE49-F238E27FC236}">
                <a16:creationId xmlns:a16="http://schemas.microsoft.com/office/drawing/2014/main" id="{301A4C91-1B62-45F7-94C8-51D7F6982E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48908" y="5648403"/>
            <a:ext cx="1209783" cy="1073074"/>
          </a:xfrm>
          <a:prstGeom prst="rect">
            <a:avLst/>
          </a:prstGeom>
        </p:spPr>
      </p:pic>
    </p:spTree>
    <p:extLst>
      <p:ext uri="{BB962C8B-B14F-4D97-AF65-F5344CB8AC3E}">
        <p14:creationId xmlns:p14="http://schemas.microsoft.com/office/powerpoint/2010/main" val="810016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185A7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69856-AB24-466D-8085-BD67F1190F8D}"/>
              </a:ext>
            </a:extLst>
          </p:cNvPr>
          <p:cNvPicPr>
            <a:picLocks noChangeAspect="1" noChangeArrowheads="1"/>
          </p:cNvPicPr>
          <p:nvPr userDrawn="1"/>
        </p:nvPicPr>
        <p:blipFill rotWithShape="1">
          <a:blip r:embed="rId2" cstate="screen">
            <a:duotone>
              <a:schemeClr val="accent2">
                <a:shade val="45000"/>
                <a:satMod val="135000"/>
              </a:schemeClr>
              <a:prstClr val="white"/>
            </a:duotone>
            <a:alphaModFix amt="50000"/>
            <a:extLst>
              <a:ext uri="{28A0092B-C50C-407E-A947-70E740481C1C}">
                <a14:useLocalDpi xmlns:a14="http://schemas.microsoft.com/office/drawing/2010/main" val="0"/>
              </a:ext>
            </a:extLst>
          </a:blip>
          <a:srcRect/>
          <a:stretch/>
        </p:blipFill>
        <p:spPr bwMode="auto">
          <a:xfrm>
            <a:off x="-9607" y="0"/>
            <a:ext cx="1220160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67389" y="4717299"/>
            <a:ext cx="10515600" cy="1325563"/>
          </a:xfrm>
        </p:spPr>
        <p:txBody>
          <a:bodyPr>
            <a:normAutofit/>
          </a:bodyPr>
          <a:lstStyle>
            <a:lvl1pPr>
              <a:defRPr sz="4000" b="1" i="1">
                <a:solidFill>
                  <a:schemeClr val="tx1"/>
                </a:solidFill>
                <a:latin typeface="Oswald" panose="00000500000000000000" pitchFamily="2" charset="0"/>
              </a:defRPr>
            </a:lvl1pPr>
          </a:lstStyle>
          <a:p>
            <a:r>
              <a:rPr lang="en-US" dirty="0"/>
              <a:t>Click to edit Master title style</a:t>
            </a:r>
          </a:p>
        </p:txBody>
      </p:sp>
    </p:spTree>
    <p:extLst>
      <p:ext uri="{BB962C8B-B14F-4D97-AF65-F5344CB8AC3E}">
        <p14:creationId xmlns:p14="http://schemas.microsoft.com/office/powerpoint/2010/main" val="1140084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AC43B-6D3E-410B-878F-2AC5E9943F34}"/>
              </a:ext>
            </a:extLst>
          </p:cNvPr>
          <p:cNvPicPr>
            <a:picLocks noChangeAspect="1"/>
          </p:cNvPicPr>
          <p:nvPr userDrawn="1"/>
        </p:nvPicPr>
        <p:blipFill rotWithShape="1">
          <a:blip r:embed="rId2">
            <a:alphaModFix amt="50000"/>
          </a:blip>
          <a:srcRect b="13616"/>
          <a:stretch/>
        </p:blipFill>
        <p:spPr>
          <a:xfrm>
            <a:off x="0" y="5281583"/>
            <a:ext cx="12192000" cy="1576417"/>
          </a:xfrm>
          <a:prstGeom prst="rect">
            <a:avLst/>
          </a:prstGeom>
        </p:spPr>
      </p:pic>
      <p:sp>
        <p:nvSpPr>
          <p:cNvPr id="2" name="Title 1"/>
          <p:cNvSpPr>
            <a:spLocks noGrp="1"/>
          </p:cNvSpPr>
          <p:nvPr>
            <p:ph type="ctrTitle" hasCustomPrompt="1"/>
          </p:nvPr>
        </p:nvSpPr>
        <p:spPr>
          <a:xfrm>
            <a:off x="1524000" y="2535223"/>
            <a:ext cx="9144000" cy="1787553"/>
          </a:xfrm>
        </p:spPr>
        <p:txBody>
          <a:bodyPr anchor="ctr">
            <a:normAutofit/>
          </a:bodyPr>
          <a:lstStyle>
            <a:lvl1pPr algn="ctr">
              <a:defRPr sz="5400">
                <a:solidFill>
                  <a:schemeClr val="accent2"/>
                </a:solidFill>
                <a:latin typeface="Raleway Black" panose="020B0A03030101060003" pitchFamily="34" charset="0"/>
              </a:defRPr>
            </a:lvl1pPr>
          </a:lstStyle>
          <a:p>
            <a:r>
              <a:rPr lang="en-US" dirty="0"/>
              <a:t>Presentation Title</a:t>
            </a:r>
          </a:p>
        </p:txBody>
      </p:sp>
    </p:spTree>
    <p:extLst>
      <p:ext uri="{BB962C8B-B14F-4D97-AF65-F5344CB8AC3E}">
        <p14:creationId xmlns:p14="http://schemas.microsoft.com/office/powerpoint/2010/main" val="2492337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Source Sans Pro Light" panose="020B0403030403020204" pitchFamily="34" charset="0"/>
                <a:ea typeface="Source Sans Pro Light" panose="020B0403030403020204" pitchFamily="34" charset="0"/>
              </a:defRPr>
            </a:lvl1pPr>
            <a:lvl2pPr>
              <a:defRPr>
                <a:latin typeface="Source Sans Pro Light" panose="020B0403030403020204" pitchFamily="34" charset="0"/>
                <a:ea typeface="Source Sans Pro Light" panose="020B0403030403020204" pitchFamily="34" charset="0"/>
              </a:defRPr>
            </a:lvl2pPr>
            <a:lvl3pPr>
              <a:defRPr>
                <a:latin typeface="Source Sans Pro Light" panose="020B0403030403020204" pitchFamily="34" charset="0"/>
                <a:ea typeface="Source Sans Pro Light" panose="020B0403030403020204" pitchFamily="34" charset="0"/>
              </a:defRPr>
            </a:lvl3pPr>
            <a:lvl4pPr>
              <a:defRPr>
                <a:latin typeface="Source Sans Pro Light" panose="020B0403030403020204" pitchFamily="34" charset="0"/>
                <a:ea typeface="Source Sans Pro Light" panose="020B0403030403020204" pitchFamily="34" charset="0"/>
              </a:defRPr>
            </a:lvl4pPr>
            <a:lvl5pPr>
              <a:defRPr>
                <a:latin typeface="Source Sans Pro Light" panose="020B0403030403020204" pitchFamily="34" charset="0"/>
                <a:ea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Source Sans Pro Light" panose="020B0403030403020204" pitchFamily="34" charset="0"/>
                <a:ea typeface="Source Sans Pro Light" panose="020B0403030403020204" pitchFamily="34" charset="0"/>
              </a:defRPr>
            </a:lvl1pPr>
            <a:lvl2pPr>
              <a:defRPr>
                <a:latin typeface="Source Sans Pro Light" panose="020B0403030403020204" pitchFamily="34" charset="0"/>
                <a:ea typeface="Source Sans Pro Light" panose="020B0403030403020204" pitchFamily="34" charset="0"/>
              </a:defRPr>
            </a:lvl2pPr>
            <a:lvl3pPr>
              <a:defRPr>
                <a:latin typeface="Source Sans Pro Light" panose="020B0403030403020204" pitchFamily="34" charset="0"/>
                <a:ea typeface="Source Sans Pro Light" panose="020B0403030403020204" pitchFamily="34" charset="0"/>
              </a:defRPr>
            </a:lvl3pPr>
            <a:lvl4pPr>
              <a:defRPr>
                <a:latin typeface="Source Sans Pro Light" panose="020B0403030403020204" pitchFamily="34" charset="0"/>
                <a:ea typeface="Source Sans Pro Light" panose="020B0403030403020204" pitchFamily="34" charset="0"/>
              </a:defRPr>
            </a:lvl4pPr>
            <a:lvl5pPr>
              <a:defRPr>
                <a:latin typeface="Source Sans Pro Light" panose="020B0403030403020204" pitchFamily="34" charset="0"/>
                <a:ea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logo&#10;&#10;Description automatically generated">
            <a:extLst>
              <a:ext uri="{FF2B5EF4-FFF2-40B4-BE49-F238E27FC236}">
                <a16:creationId xmlns:a16="http://schemas.microsoft.com/office/drawing/2014/main" id="{22EAFB41-0748-4570-B5CF-817E721CC52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48908" y="5648403"/>
            <a:ext cx="1209783" cy="1073074"/>
          </a:xfrm>
          <a:prstGeom prst="rect">
            <a:avLst/>
          </a:prstGeom>
        </p:spPr>
      </p:pic>
    </p:spTree>
    <p:extLst>
      <p:ext uri="{BB962C8B-B14F-4D97-AF65-F5344CB8AC3E}">
        <p14:creationId xmlns:p14="http://schemas.microsoft.com/office/powerpoint/2010/main" val="2565189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a:solidFill>
            <a:schemeClr val="accent1"/>
          </a:solidFill>
        </p:spPr>
        <p:txBody>
          <a:bodyPr anchor="ctr">
            <a:noAutofit/>
          </a:bodyPr>
          <a:lstStyle>
            <a:lvl1pPr marL="0" indent="0">
              <a:buNone/>
              <a:defRPr sz="2400" b="0">
                <a:solidFill>
                  <a:schemeClr val="bg1"/>
                </a:solidFill>
                <a:latin typeface="Oswald"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Light" panose="020B0403030403020204" pitchFamily="34" charset="0"/>
                <a:ea typeface="Source Sans Pro Light" panose="020B0403030403020204" pitchFamily="34" charset="0"/>
              </a:defRPr>
            </a:lvl2pPr>
            <a:lvl3pPr>
              <a:defRPr>
                <a:latin typeface="Source Sans Pro Light" panose="020B0403030403020204" pitchFamily="34" charset="0"/>
                <a:ea typeface="Source Sans Pro Light" panose="020B0403030403020204" pitchFamily="34" charset="0"/>
              </a:defRPr>
            </a:lvl3pPr>
            <a:lvl4pPr>
              <a:defRPr>
                <a:latin typeface="Source Sans Pro Light" panose="020B0403030403020204" pitchFamily="34" charset="0"/>
                <a:ea typeface="Source Sans Pro Light" panose="020B0403030403020204" pitchFamily="34" charset="0"/>
              </a:defRPr>
            </a:lvl4pPr>
            <a:lvl5pPr>
              <a:defRPr>
                <a:latin typeface="Source Sans Pro Light" panose="020B0403030403020204" pitchFamily="34" charset="0"/>
                <a:ea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a:solidFill>
            <a:schemeClr val="accent1"/>
          </a:solidFill>
        </p:spPr>
        <p:txBody>
          <a:bodyPr anchor="ctr">
            <a:noAutofit/>
          </a:bodyPr>
          <a:lstStyle>
            <a:lvl1pPr marL="0" indent="0">
              <a:buNone/>
              <a:defRPr sz="2400" b="0">
                <a:solidFill>
                  <a:schemeClr val="bg1"/>
                </a:solidFill>
                <a:latin typeface="Oswald"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Light" panose="020B0403030403020204" pitchFamily="34" charset="0"/>
                <a:ea typeface="Source Sans Pro Light" panose="020B0403030403020204" pitchFamily="34" charset="0"/>
              </a:defRPr>
            </a:lvl2pPr>
            <a:lvl3pPr>
              <a:defRPr>
                <a:latin typeface="Source Sans Pro Light" panose="020B0403030403020204" pitchFamily="34" charset="0"/>
                <a:ea typeface="Source Sans Pro Light" panose="020B0403030403020204" pitchFamily="34" charset="0"/>
              </a:defRPr>
            </a:lvl3pPr>
            <a:lvl4pPr>
              <a:defRPr>
                <a:latin typeface="Source Sans Pro Light" panose="020B0403030403020204" pitchFamily="34" charset="0"/>
                <a:ea typeface="Source Sans Pro Light" panose="020B0403030403020204" pitchFamily="34" charset="0"/>
              </a:defRPr>
            </a:lvl4pPr>
            <a:lvl5pPr>
              <a:defRPr>
                <a:latin typeface="Source Sans Pro Light" panose="020B0403030403020204" pitchFamily="34" charset="0"/>
                <a:ea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close up of a logo&#10;&#10;Description automatically generated">
            <a:extLst>
              <a:ext uri="{FF2B5EF4-FFF2-40B4-BE49-F238E27FC236}">
                <a16:creationId xmlns:a16="http://schemas.microsoft.com/office/drawing/2014/main" id="{E147BF48-22D0-4C07-AF8D-01700A7AB4B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48908" y="5648403"/>
            <a:ext cx="1209783" cy="1073074"/>
          </a:xfrm>
          <a:prstGeom prst="rect">
            <a:avLst/>
          </a:prstGeom>
        </p:spPr>
      </p:pic>
      <p:sp>
        <p:nvSpPr>
          <p:cNvPr id="11" name="Title 1">
            <a:extLst>
              <a:ext uri="{FF2B5EF4-FFF2-40B4-BE49-F238E27FC236}">
                <a16:creationId xmlns:a16="http://schemas.microsoft.com/office/drawing/2014/main" id="{A0AD4920-17E7-45AF-BC0F-6B9A1330C61D}"/>
              </a:ext>
            </a:extLst>
          </p:cNvPr>
          <p:cNvSpPr>
            <a:spLocks noGrp="1"/>
          </p:cNvSpPr>
          <p:nvPr>
            <p:ph type="title"/>
          </p:nvPr>
        </p:nvSpPr>
        <p:spPr>
          <a:xfrm>
            <a:off x="838200" y="288925"/>
            <a:ext cx="10515600" cy="1325563"/>
          </a:xfrm>
        </p:spPr>
        <p:txBody>
          <a:bodyPr/>
          <a:lstStyle>
            <a:lvl1pPr>
              <a:defRPr>
                <a:solidFill>
                  <a:schemeClr val="accent4"/>
                </a:solidFill>
                <a:latin typeface="Oswald" panose="00000500000000000000" pitchFamily="2" charset="0"/>
              </a:defRPr>
            </a:lvl1pPr>
          </a:lstStyle>
          <a:p>
            <a:r>
              <a:rPr lang="en-US" dirty="0"/>
              <a:t>Click to edit Master title style</a:t>
            </a:r>
          </a:p>
        </p:txBody>
      </p:sp>
    </p:spTree>
    <p:extLst>
      <p:ext uri="{BB962C8B-B14F-4D97-AF65-F5344CB8AC3E}">
        <p14:creationId xmlns:p14="http://schemas.microsoft.com/office/powerpoint/2010/main" val="3058397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Oswald" panose="00000500000000000000" pitchFamily="2" charset="0"/>
              </a:defRPr>
            </a:lvl1pPr>
          </a:lstStyle>
          <a:p>
            <a:r>
              <a:rPr lang="en-US" dirty="0"/>
              <a:t>Click to edit Master title style</a:t>
            </a:r>
          </a:p>
        </p:txBody>
      </p:sp>
      <p:pic>
        <p:nvPicPr>
          <p:cNvPr id="6" name="Picture 5" descr="A close up of a logo&#10;&#10;Description automatically generated">
            <a:extLst>
              <a:ext uri="{FF2B5EF4-FFF2-40B4-BE49-F238E27FC236}">
                <a16:creationId xmlns:a16="http://schemas.microsoft.com/office/drawing/2014/main" id="{E6FDF685-FFD5-4745-8566-09D9AFF2E51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48908" y="5648403"/>
            <a:ext cx="1209783" cy="1073074"/>
          </a:xfrm>
          <a:prstGeom prst="rect">
            <a:avLst/>
          </a:prstGeom>
        </p:spPr>
      </p:pic>
    </p:spTree>
    <p:extLst>
      <p:ext uri="{BB962C8B-B14F-4D97-AF65-F5344CB8AC3E}">
        <p14:creationId xmlns:p14="http://schemas.microsoft.com/office/powerpoint/2010/main" val="259942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89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1127"/>
            <a:ext cx="10515600" cy="47552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rriweather" panose="00000500000000000000" pitchFamily="2"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Merriweather" panose="00000500000000000000" pitchFamily="2" charset="0"/>
              </a:defRPr>
            </a:lvl1pPr>
          </a:lstStyle>
          <a:p>
            <a:fld id="{116D7F94-E673-4752-8AE3-F9D49A9D055D}" type="slidenum">
              <a:rPr lang="en-US" smtClean="0"/>
              <a:pPr/>
              <a:t>‹#›</a:t>
            </a:fld>
            <a:endParaRPr lang="en-US" dirty="0"/>
          </a:p>
        </p:txBody>
      </p:sp>
    </p:spTree>
    <p:extLst>
      <p:ext uri="{BB962C8B-B14F-4D97-AF65-F5344CB8AC3E}">
        <p14:creationId xmlns:p14="http://schemas.microsoft.com/office/powerpoint/2010/main" val="1056198152"/>
      </p:ext>
    </p:extLst>
  </p:cSld>
  <p:clrMap bg1="lt1" tx1="dk1" bg2="lt2" tx2="dk2" accent1="accent1" accent2="accent2" accent3="accent3" accent4="accent4" accent5="accent5" accent6="accent6" hlink="hlink" folHlink="folHlink"/>
  <p:sldLayoutIdLst>
    <p:sldLayoutId id="2147483744" r:id="rId1"/>
    <p:sldLayoutId id="2147483733" r:id="rId2"/>
    <p:sldLayoutId id="2147483745" r:id="rId3"/>
    <p:sldLayoutId id="2147483734" r:id="rId4"/>
    <p:sldLayoutId id="2147483735" r:id="rId5"/>
    <p:sldLayoutId id="2147483747" r:id="rId6"/>
    <p:sldLayoutId id="2147483736" r:id="rId7"/>
    <p:sldLayoutId id="2147483737" r:id="rId8"/>
    <p:sldLayoutId id="2147483738" r:id="rId9"/>
    <p:sldLayoutId id="2147483739" r:id="rId10"/>
    <p:sldLayoutId id="2147483746" r:id="rId11"/>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E0553A"/>
        </a:buClr>
        <a:buFont typeface="Wingdings" panose="05000000000000000000" pitchFamily="2" charset="2"/>
        <a:buChar char="§"/>
        <a:defRPr sz="2400" kern="1200">
          <a:solidFill>
            <a:schemeClr val="tx1">
              <a:lumMod val="75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6.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16.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6.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58870EF-D737-426F-AAA6-E175EAE33B02}"/>
              </a:ext>
            </a:extLst>
          </p:cNvPr>
          <p:cNvSpPr>
            <a:spLocks noGrp="1"/>
          </p:cNvSpPr>
          <p:nvPr>
            <p:ph type="subTitle" idx="1"/>
          </p:nvPr>
        </p:nvSpPr>
        <p:spPr>
          <a:xfrm>
            <a:off x="304059" y="5677593"/>
            <a:ext cx="9669674" cy="666887"/>
          </a:xfrm>
        </p:spPr>
        <p:txBody>
          <a:bodyPr/>
          <a:lstStyle/>
          <a:p>
            <a:r>
              <a:rPr lang="en-US" sz="3200" dirty="0"/>
              <a:t>General Plan Community Advisory Committee Meeting 4</a:t>
            </a:r>
          </a:p>
        </p:txBody>
      </p:sp>
      <p:sp>
        <p:nvSpPr>
          <p:cNvPr id="3" name="Text Placeholder 2">
            <a:extLst>
              <a:ext uri="{FF2B5EF4-FFF2-40B4-BE49-F238E27FC236}">
                <a16:creationId xmlns:a16="http://schemas.microsoft.com/office/drawing/2014/main" id="{6257B5CF-110D-4670-9341-33BBAC50EFA4}"/>
              </a:ext>
            </a:extLst>
          </p:cNvPr>
          <p:cNvSpPr>
            <a:spLocks noGrp="1"/>
          </p:cNvSpPr>
          <p:nvPr>
            <p:ph type="body" sz="quarter" idx="10"/>
          </p:nvPr>
        </p:nvSpPr>
        <p:spPr/>
        <p:txBody>
          <a:bodyPr>
            <a:normAutofit fontScale="85000" lnSpcReduction="20000"/>
          </a:bodyPr>
          <a:lstStyle/>
          <a:p>
            <a:r>
              <a:rPr lang="en-US" dirty="0"/>
              <a:t>July 9, 2019</a:t>
            </a:r>
          </a:p>
        </p:txBody>
      </p:sp>
    </p:spTree>
    <p:extLst>
      <p:ext uri="{BB962C8B-B14F-4D97-AF65-F5344CB8AC3E}">
        <p14:creationId xmlns:p14="http://schemas.microsoft.com/office/powerpoint/2010/main" val="2440892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49772C-D4A6-403C-AAB8-F8759426CB80}"/>
              </a:ext>
            </a:extLst>
          </p:cNvPr>
          <p:cNvSpPr/>
          <p:nvPr/>
        </p:nvSpPr>
        <p:spPr>
          <a:xfrm>
            <a:off x="773871" y="1471485"/>
            <a:ext cx="8255187" cy="5118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B445D74-948B-4B4B-A953-CD4CB3689EC7}"/>
              </a:ext>
            </a:extLst>
          </p:cNvPr>
          <p:cNvSpPr>
            <a:spLocks noGrp="1"/>
          </p:cNvSpPr>
          <p:nvPr>
            <p:ph type="title"/>
          </p:nvPr>
        </p:nvSpPr>
        <p:spPr/>
        <p:txBody>
          <a:bodyPr/>
          <a:lstStyle/>
          <a:p>
            <a:r>
              <a:rPr lang="en-US" dirty="0"/>
              <a:t>Population under 17 years old</a:t>
            </a:r>
          </a:p>
        </p:txBody>
      </p:sp>
      <p:pic>
        <p:nvPicPr>
          <p:cNvPr id="5" name="Picture 4">
            <a:extLst>
              <a:ext uri="{FF2B5EF4-FFF2-40B4-BE49-F238E27FC236}">
                <a16:creationId xmlns:a16="http://schemas.microsoft.com/office/drawing/2014/main" id="{C88DBCAF-3113-4A3B-8FD3-B57F41FE064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33435" y="4213721"/>
            <a:ext cx="1941328" cy="1578965"/>
          </a:xfrm>
          <a:prstGeom prst="rect">
            <a:avLst/>
          </a:prstGeom>
        </p:spPr>
      </p:pic>
      <p:pic>
        <p:nvPicPr>
          <p:cNvPr id="6" name="Picture 5">
            <a:extLst>
              <a:ext uri="{FF2B5EF4-FFF2-40B4-BE49-F238E27FC236}">
                <a16:creationId xmlns:a16="http://schemas.microsoft.com/office/drawing/2014/main" id="{03BF3B25-9D72-4269-AECB-C30C64610E1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33435" y="3080123"/>
            <a:ext cx="2483227" cy="950717"/>
          </a:xfrm>
          <a:prstGeom prst="rect">
            <a:avLst/>
          </a:prstGeom>
        </p:spPr>
      </p:pic>
      <p:pic>
        <p:nvPicPr>
          <p:cNvPr id="8" name="Picture 7">
            <a:extLst>
              <a:ext uri="{FF2B5EF4-FFF2-40B4-BE49-F238E27FC236}">
                <a16:creationId xmlns:a16="http://schemas.microsoft.com/office/drawing/2014/main" id="{9A894D2C-9D20-4759-A738-7B1DF738332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1658" y="1288982"/>
            <a:ext cx="8599612" cy="5301213"/>
          </a:xfrm>
          <a:prstGeom prst="rect">
            <a:avLst/>
          </a:prstGeom>
        </p:spPr>
      </p:pic>
      <p:pic>
        <p:nvPicPr>
          <p:cNvPr id="3" name="Picture 2">
            <a:extLst>
              <a:ext uri="{FF2B5EF4-FFF2-40B4-BE49-F238E27FC236}">
                <a16:creationId xmlns:a16="http://schemas.microsoft.com/office/drawing/2014/main" id="{058E928F-321C-424E-A138-80F5869C5837}"/>
              </a:ext>
            </a:extLst>
          </p:cNvPr>
          <p:cNvPicPr>
            <a:picLocks noChangeAspect="1"/>
          </p:cNvPicPr>
          <p:nvPr/>
        </p:nvPicPr>
        <p:blipFill>
          <a:blip r:embed="rId6"/>
          <a:stretch>
            <a:fillRect/>
          </a:stretch>
        </p:blipFill>
        <p:spPr>
          <a:xfrm>
            <a:off x="9201270" y="1461526"/>
            <a:ext cx="2389072" cy="1618597"/>
          </a:xfrm>
          <a:prstGeom prst="rect">
            <a:avLst/>
          </a:prstGeom>
        </p:spPr>
      </p:pic>
    </p:spTree>
    <p:extLst>
      <p:ext uri="{BB962C8B-B14F-4D97-AF65-F5344CB8AC3E}">
        <p14:creationId xmlns:p14="http://schemas.microsoft.com/office/powerpoint/2010/main" val="119504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B445D74-948B-4B4B-A953-CD4CB3689EC7}"/>
              </a:ext>
            </a:extLst>
          </p:cNvPr>
          <p:cNvSpPr>
            <a:spLocks noGrp="1"/>
          </p:cNvSpPr>
          <p:nvPr>
            <p:ph type="title"/>
          </p:nvPr>
        </p:nvSpPr>
        <p:spPr/>
        <p:txBody>
          <a:bodyPr/>
          <a:lstStyle/>
          <a:p>
            <a:r>
              <a:rPr lang="en-US" dirty="0"/>
              <a:t>Population over 65 years old</a:t>
            </a:r>
          </a:p>
        </p:txBody>
      </p:sp>
      <p:pic>
        <p:nvPicPr>
          <p:cNvPr id="10" name="Picture 9">
            <a:extLst>
              <a:ext uri="{FF2B5EF4-FFF2-40B4-BE49-F238E27FC236}">
                <a16:creationId xmlns:a16="http://schemas.microsoft.com/office/drawing/2014/main" id="{614E5405-688C-4240-BD75-E729D819B98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69495" y="1283335"/>
            <a:ext cx="8663940" cy="5370542"/>
          </a:xfrm>
          <a:prstGeom prst="rect">
            <a:avLst/>
          </a:prstGeom>
        </p:spPr>
      </p:pic>
      <p:pic>
        <p:nvPicPr>
          <p:cNvPr id="5" name="Picture 4">
            <a:extLst>
              <a:ext uri="{FF2B5EF4-FFF2-40B4-BE49-F238E27FC236}">
                <a16:creationId xmlns:a16="http://schemas.microsoft.com/office/drawing/2014/main" id="{C88DBCAF-3113-4A3B-8FD3-B57F41FE064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33435" y="4213721"/>
            <a:ext cx="1941328" cy="1578965"/>
          </a:xfrm>
          <a:prstGeom prst="rect">
            <a:avLst/>
          </a:prstGeom>
        </p:spPr>
      </p:pic>
      <p:pic>
        <p:nvPicPr>
          <p:cNvPr id="6" name="Picture 5">
            <a:extLst>
              <a:ext uri="{FF2B5EF4-FFF2-40B4-BE49-F238E27FC236}">
                <a16:creationId xmlns:a16="http://schemas.microsoft.com/office/drawing/2014/main" id="{03BF3B25-9D72-4269-AECB-C30C64610E1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33435" y="3080123"/>
            <a:ext cx="2483227" cy="950717"/>
          </a:xfrm>
          <a:prstGeom prst="rect">
            <a:avLst/>
          </a:prstGeom>
        </p:spPr>
      </p:pic>
      <p:pic>
        <p:nvPicPr>
          <p:cNvPr id="7" name="Picture 6">
            <a:extLst>
              <a:ext uri="{FF2B5EF4-FFF2-40B4-BE49-F238E27FC236}">
                <a16:creationId xmlns:a16="http://schemas.microsoft.com/office/drawing/2014/main" id="{A108F60D-5649-4672-9314-DCF94C8C410D}"/>
              </a:ext>
            </a:extLst>
          </p:cNvPr>
          <p:cNvPicPr>
            <a:picLocks noChangeAspect="1"/>
          </p:cNvPicPr>
          <p:nvPr/>
        </p:nvPicPr>
        <p:blipFill>
          <a:blip r:embed="rId6"/>
          <a:stretch>
            <a:fillRect/>
          </a:stretch>
        </p:blipFill>
        <p:spPr>
          <a:xfrm>
            <a:off x="9201270" y="1371973"/>
            <a:ext cx="2316480" cy="1616710"/>
          </a:xfrm>
          <a:prstGeom prst="rect">
            <a:avLst/>
          </a:prstGeom>
        </p:spPr>
      </p:pic>
    </p:spTree>
    <p:extLst>
      <p:ext uri="{BB962C8B-B14F-4D97-AF65-F5344CB8AC3E}">
        <p14:creationId xmlns:p14="http://schemas.microsoft.com/office/powerpoint/2010/main" val="707611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FF886-03AF-4F38-B686-F1A675513B39}"/>
              </a:ext>
            </a:extLst>
          </p:cNvPr>
          <p:cNvSpPr>
            <a:spLocks noGrp="1"/>
          </p:cNvSpPr>
          <p:nvPr>
            <p:ph type="title"/>
          </p:nvPr>
        </p:nvSpPr>
        <p:spPr/>
        <p:txBody>
          <a:bodyPr/>
          <a:lstStyle/>
          <a:p>
            <a:r>
              <a:rPr lang="en-US" dirty="0"/>
              <a:t>Changing Household Types</a:t>
            </a:r>
          </a:p>
        </p:txBody>
      </p:sp>
      <p:sp>
        <p:nvSpPr>
          <p:cNvPr id="18" name="Title 1">
            <a:extLst>
              <a:ext uri="{FF2B5EF4-FFF2-40B4-BE49-F238E27FC236}">
                <a16:creationId xmlns:a16="http://schemas.microsoft.com/office/drawing/2014/main" id="{DD32502F-051F-4CE4-BDAE-0B24CEE53615}"/>
              </a:ext>
            </a:extLst>
          </p:cNvPr>
          <p:cNvSpPr txBox="1">
            <a:spLocks/>
          </p:cNvSpPr>
          <p:nvPr/>
        </p:nvSpPr>
        <p:spPr>
          <a:xfrm>
            <a:off x="9869459" y="2155031"/>
            <a:ext cx="1484341"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t>4.9%</a:t>
            </a:r>
          </a:p>
          <a:p>
            <a:pPr algn="ctr"/>
            <a:r>
              <a:rPr lang="en-US" sz="2000" dirty="0">
                <a:solidFill>
                  <a:schemeClr val="tx1"/>
                </a:solidFill>
              </a:rPr>
              <a:t>2017 </a:t>
            </a:r>
          </a:p>
        </p:txBody>
      </p:sp>
      <p:sp>
        <p:nvSpPr>
          <p:cNvPr id="19" name="Title 1">
            <a:extLst>
              <a:ext uri="{FF2B5EF4-FFF2-40B4-BE49-F238E27FC236}">
                <a16:creationId xmlns:a16="http://schemas.microsoft.com/office/drawing/2014/main" id="{78AC3F2E-4B2A-47A9-9BD4-554DE005AEF9}"/>
              </a:ext>
            </a:extLst>
          </p:cNvPr>
          <p:cNvSpPr txBox="1">
            <a:spLocks/>
          </p:cNvSpPr>
          <p:nvPr/>
        </p:nvSpPr>
        <p:spPr>
          <a:xfrm>
            <a:off x="7601092" y="2192235"/>
            <a:ext cx="1668877"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2.7%</a:t>
            </a:r>
          </a:p>
          <a:p>
            <a:pPr algn="ctr"/>
            <a:r>
              <a:rPr lang="en-US" sz="2000" dirty="0">
                <a:solidFill>
                  <a:schemeClr val="tx1"/>
                </a:solidFill>
              </a:rPr>
              <a:t>2000 </a:t>
            </a:r>
          </a:p>
        </p:txBody>
      </p:sp>
      <p:pic>
        <p:nvPicPr>
          <p:cNvPr id="16" name="Picture 15">
            <a:extLst>
              <a:ext uri="{FF2B5EF4-FFF2-40B4-BE49-F238E27FC236}">
                <a16:creationId xmlns:a16="http://schemas.microsoft.com/office/drawing/2014/main" id="{36D79F73-11BE-4C53-A94A-7A92825C5F7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1085" y="2192235"/>
            <a:ext cx="1613295" cy="1613295"/>
          </a:xfrm>
          <a:prstGeom prst="rect">
            <a:avLst/>
          </a:prstGeom>
        </p:spPr>
      </p:pic>
      <p:sp>
        <p:nvSpPr>
          <p:cNvPr id="21" name="Title 1">
            <a:extLst>
              <a:ext uri="{FF2B5EF4-FFF2-40B4-BE49-F238E27FC236}">
                <a16:creationId xmlns:a16="http://schemas.microsoft.com/office/drawing/2014/main" id="{6AC277C6-B71E-4ECC-9E8F-EDB04808F7B9}"/>
              </a:ext>
            </a:extLst>
          </p:cNvPr>
          <p:cNvSpPr txBox="1">
            <a:spLocks/>
          </p:cNvSpPr>
          <p:nvPr/>
        </p:nvSpPr>
        <p:spPr>
          <a:xfrm>
            <a:off x="5596965" y="2184502"/>
            <a:ext cx="1484341"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t>4.7%</a:t>
            </a:r>
          </a:p>
          <a:p>
            <a:pPr algn="ctr"/>
            <a:r>
              <a:rPr lang="en-US" sz="2000" dirty="0">
                <a:solidFill>
                  <a:schemeClr val="tx1"/>
                </a:solidFill>
              </a:rPr>
              <a:t>2017 </a:t>
            </a:r>
          </a:p>
        </p:txBody>
      </p:sp>
      <p:sp>
        <p:nvSpPr>
          <p:cNvPr id="22" name="Title 1">
            <a:extLst>
              <a:ext uri="{FF2B5EF4-FFF2-40B4-BE49-F238E27FC236}">
                <a16:creationId xmlns:a16="http://schemas.microsoft.com/office/drawing/2014/main" id="{918E77E0-E190-4DFD-9868-FB2D83227ECD}"/>
              </a:ext>
            </a:extLst>
          </p:cNvPr>
          <p:cNvSpPr txBox="1">
            <a:spLocks/>
          </p:cNvSpPr>
          <p:nvPr/>
        </p:nvSpPr>
        <p:spPr>
          <a:xfrm>
            <a:off x="3187753" y="2232808"/>
            <a:ext cx="1481626"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2.3%</a:t>
            </a:r>
          </a:p>
          <a:p>
            <a:pPr algn="ctr"/>
            <a:r>
              <a:rPr lang="en-US" sz="2000" dirty="0">
                <a:solidFill>
                  <a:schemeClr val="tx1"/>
                </a:solidFill>
              </a:rPr>
              <a:t>2000 </a:t>
            </a:r>
          </a:p>
        </p:txBody>
      </p:sp>
      <p:sp>
        <p:nvSpPr>
          <p:cNvPr id="23" name="Arrow: Down 22">
            <a:extLst>
              <a:ext uri="{FF2B5EF4-FFF2-40B4-BE49-F238E27FC236}">
                <a16:creationId xmlns:a16="http://schemas.microsoft.com/office/drawing/2014/main" id="{2203184F-B4BB-4E90-9592-5EA590A87119}"/>
              </a:ext>
            </a:extLst>
          </p:cNvPr>
          <p:cNvSpPr/>
          <p:nvPr/>
        </p:nvSpPr>
        <p:spPr>
          <a:xfrm flipV="1">
            <a:off x="4710970" y="2595970"/>
            <a:ext cx="536752" cy="68253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AF96034-E8D8-4660-8D22-ACF2AC4EB9FE}"/>
              </a:ext>
            </a:extLst>
          </p:cNvPr>
          <p:cNvGrpSpPr/>
          <p:nvPr/>
        </p:nvGrpSpPr>
        <p:grpSpPr>
          <a:xfrm>
            <a:off x="1177677" y="4569024"/>
            <a:ext cx="8503090" cy="1679837"/>
            <a:chOff x="-1135631" y="4068350"/>
            <a:chExt cx="8503090" cy="1679837"/>
          </a:xfrm>
        </p:grpSpPr>
        <p:sp>
          <p:nvSpPr>
            <p:cNvPr id="17" name="Title 1">
              <a:extLst>
                <a:ext uri="{FF2B5EF4-FFF2-40B4-BE49-F238E27FC236}">
                  <a16:creationId xmlns:a16="http://schemas.microsoft.com/office/drawing/2014/main" id="{E6900F88-B4A8-4CC2-9C51-D910E1D0E9E3}"/>
                </a:ext>
              </a:extLst>
            </p:cNvPr>
            <p:cNvSpPr txBox="1">
              <a:spLocks/>
            </p:cNvSpPr>
            <p:nvPr/>
          </p:nvSpPr>
          <p:spPr>
            <a:xfrm>
              <a:off x="3241634" y="4201264"/>
              <a:ext cx="2057059"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3.2</a:t>
              </a:r>
              <a:r>
                <a:rPr lang="en-US" dirty="0"/>
                <a:t> </a:t>
              </a:r>
            </a:p>
            <a:p>
              <a:pPr algn="ctr"/>
              <a:r>
                <a:rPr lang="en-US" sz="2000" b="0" dirty="0">
                  <a:solidFill>
                    <a:schemeClr val="tx1"/>
                  </a:solidFill>
                  <a:latin typeface="Source Sans Pro Light" panose="020B0403030403020204" pitchFamily="34" charset="0"/>
                  <a:ea typeface="Source Sans Pro Light" panose="020B0403030403020204" pitchFamily="34" charset="0"/>
                </a:rPr>
                <a:t>people per household in </a:t>
              </a:r>
              <a:r>
                <a:rPr lang="en-US" sz="2000" dirty="0">
                  <a:solidFill>
                    <a:schemeClr val="tx1"/>
                  </a:solidFill>
                  <a:ea typeface="Source Sans Pro Light" panose="020B0403030403020204" pitchFamily="34" charset="0"/>
                </a:rPr>
                <a:t>2017</a:t>
              </a:r>
            </a:p>
          </p:txBody>
        </p:sp>
        <p:sp>
          <p:nvSpPr>
            <p:cNvPr id="24" name="Title 1">
              <a:extLst>
                <a:ext uri="{FF2B5EF4-FFF2-40B4-BE49-F238E27FC236}">
                  <a16:creationId xmlns:a16="http://schemas.microsoft.com/office/drawing/2014/main" id="{F3726D75-752C-415C-9342-62B72FE6D27C}"/>
                </a:ext>
              </a:extLst>
            </p:cNvPr>
            <p:cNvSpPr txBox="1">
              <a:spLocks/>
            </p:cNvSpPr>
            <p:nvPr/>
          </p:nvSpPr>
          <p:spPr>
            <a:xfrm>
              <a:off x="867026" y="4201263"/>
              <a:ext cx="2090153"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2.9</a:t>
              </a:r>
              <a:r>
                <a:rPr lang="en-US" dirty="0"/>
                <a:t> </a:t>
              </a:r>
            </a:p>
            <a:p>
              <a:pPr algn="ctr"/>
              <a:r>
                <a:rPr lang="en-US" sz="2000" b="0" dirty="0">
                  <a:solidFill>
                    <a:schemeClr val="tx1"/>
                  </a:solidFill>
                  <a:latin typeface="Source Sans Pro Light" panose="020B0403030403020204" pitchFamily="34" charset="0"/>
                  <a:ea typeface="Source Sans Pro Light" panose="020B0403030403020204" pitchFamily="34" charset="0"/>
                </a:rPr>
                <a:t>people per household in </a:t>
              </a:r>
              <a:r>
                <a:rPr lang="en-US" sz="2000" dirty="0">
                  <a:solidFill>
                    <a:schemeClr val="tx1"/>
                  </a:solidFill>
                  <a:ea typeface="Source Sans Pro Light" panose="020B0403030403020204" pitchFamily="34" charset="0"/>
                </a:rPr>
                <a:t>1990</a:t>
              </a:r>
            </a:p>
          </p:txBody>
        </p:sp>
        <p:sp>
          <p:nvSpPr>
            <p:cNvPr id="25" name="Title 1">
              <a:extLst>
                <a:ext uri="{FF2B5EF4-FFF2-40B4-BE49-F238E27FC236}">
                  <a16:creationId xmlns:a16="http://schemas.microsoft.com/office/drawing/2014/main" id="{946B06AC-FD6D-4FA3-A0FF-4847DEE354D7}"/>
                </a:ext>
              </a:extLst>
            </p:cNvPr>
            <p:cNvSpPr txBox="1">
              <a:spLocks/>
            </p:cNvSpPr>
            <p:nvPr/>
          </p:nvSpPr>
          <p:spPr>
            <a:xfrm>
              <a:off x="5574038" y="4127159"/>
              <a:ext cx="1793421"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1"/>
                  </a:solidFill>
                </a:rPr>
                <a:t>+11% </a:t>
              </a:r>
            </a:p>
            <a:p>
              <a:pPr algn="ctr"/>
              <a:r>
                <a:rPr lang="en-US" sz="2000" b="0" dirty="0">
                  <a:solidFill>
                    <a:schemeClr val="tx1"/>
                  </a:solidFill>
                  <a:latin typeface="Source Sans Pro Light" panose="020B0403030403020204" pitchFamily="34" charset="0"/>
                  <a:ea typeface="Source Sans Pro Light" panose="020B0403030403020204" pitchFamily="34" charset="0"/>
                </a:rPr>
                <a:t>increase in household size</a:t>
              </a:r>
            </a:p>
          </p:txBody>
        </p:sp>
        <p:sp>
          <p:nvSpPr>
            <p:cNvPr id="29" name="Title 1">
              <a:extLst>
                <a:ext uri="{FF2B5EF4-FFF2-40B4-BE49-F238E27FC236}">
                  <a16:creationId xmlns:a16="http://schemas.microsoft.com/office/drawing/2014/main" id="{E018607A-72A8-41A8-B1DE-98E49E766130}"/>
                </a:ext>
              </a:extLst>
            </p:cNvPr>
            <p:cNvSpPr txBox="1">
              <a:spLocks/>
            </p:cNvSpPr>
            <p:nvPr/>
          </p:nvSpPr>
          <p:spPr>
            <a:xfrm>
              <a:off x="2920678" y="4068350"/>
              <a:ext cx="8018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b="0" dirty="0">
                  <a:solidFill>
                    <a:schemeClr val="tx1"/>
                  </a:solidFill>
                </a:rPr>
                <a:t>to</a:t>
              </a:r>
            </a:p>
          </p:txBody>
        </p:sp>
        <p:sp>
          <p:nvSpPr>
            <p:cNvPr id="30" name="Title 1">
              <a:extLst>
                <a:ext uri="{FF2B5EF4-FFF2-40B4-BE49-F238E27FC236}">
                  <a16:creationId xmlns:a16="http://schemas.microsoft.com/office/drawing/2014/main" id="{5EBEEF01-EAEA-45C9-93B2-ABFD8AC4AA3B}"/>
                </a:ext>
              </a:extLst>
            </p:cNvPr>
            <p:cNvSpPr txBox="1">
              <a:spLocks/>
            </p:cNvSpPr>
            <p:nvPr/>
          </p:nvSpPr>
          <p:spPr>
            <a:xfrm>
              <a:off x="5289583" y="4068351"/>
              <a:ext cx="8018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b="0" dirty="0">
                  <a:solidFill>
                    <a:schemeClr val="tx1"/>
                  </a:solidFill>
                </a:rPr>
                <a:t>an</a:t>
              </a:r>
            </a:p>
          </p:txBody>
        </p:sp>
        <p:pic>
          <p:nvPicPr>
            <p:cNvPr id="31" name="Picture 30">
              <a:extLst>
                <a:ext uri="{FF2B5EF4-FFF2-40B4-BE49-F238E27FC236}">
                  <a16:creationId xmlns:a16="http://schemas.microsoft.com/office/drawing/2014/main" id="{1DFA6A0F-0EE2-4686-8F72-48ABE1371F6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135631" y="4171369"/>
              <a:ext cx="1240571" cy="1081133"/>
            </a:xfrm>
            <a:prstGeom prst="rect">
              <a:avLst/>
            </a:prstGeom>
          </p:spPr>
        </p:pic>
      </p:grpSp>
      <p:sp>
        <p:nvSpPr>
          <p:cNvPr id="32" name="Title 1">
            <a:extLst>
              <a:ext uri="{FF2B5EF4-FFF2-40B4-BE49-F238E27FC236}">
                <a16:creationId xmlns:a16="http://schemas.microsoft.com/office/drawing/2014/main" id="{0F9D98B0-FD83-4346-9CF5-92A353F1564A}"/>
              </a:ext>
            </a:extLst>
          </p:cNvPr>
          <p:cNvSpPr txBox="1">
            <a:spLocks/>
          </p:cNvSpPr>
          <p:nvPr/>
        </p:nvSpPr>
        <p:spPr>
          <a:xfrm>
            <a:off x="3129219" y="1956450"/>
            <a:ext cx="5933562" cy="372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dirty="0">
                <a:solidFill>
                  <a:schemeClr val="tx1"/>
                </a:solidFill>
                <a:ea typeface="Source Sans Pro Light" panose="020B0403030403020204" pitchFamily="34" charset="0"/>
              </a:rPr>
              <a:t>Parents and In-laws Living at Home</a:t>
            </a:r>
          </a:p>
        </p:txBody>
      </p:sp>
      <p:sp>
        <p:nvSpPr>
          <p:cNvPr id="33" name="Title 1">
            <a:extLst>
              <a:ext uri="{FF2B5EF4-FFF2-40B4-BE49-F238E27FC236}">
                <a16:creationId xmlns:a16="http://schemas.microsoft.com/office/drawing/2014/main" id="{1341AE1A-1A01-4B82-9D8D-382C4C8FB756}"/>
              </a:ext>
            </a:extLst>
          </p:cNvPr>
          <p:cNvSpPr txBox="1">
            <a:spLocks/>
          </p:cNvSpPr>
          <p:nvPr/>
        </p:nvSpPr>
        <p:spPr>
          <a:xfrm>
            <a:off x="7602891" y="1956450"/>
            <a:ext cx="4932026" cy="372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dirty="0">
                <a:solidFill>
                  <a:schemeClr val="tx1"/>
                </a:solidFill>
                <a:ea typeface="Source Sans Pro Light" panose="020B0403030403020204" pitchFamily="34" charset="0"/>
              </a:rPr>
              <a:t>Non-Relatives Living at Home</a:t>
            </a:r>
          </a:p>
        </p:txBody>
      </p:sp>
      <p:sp>
        <p:nvSpPr>
          <p:cNvPr id="34" name="Title 1">
            <a:extLst>
              <a:ext uri="{FF2B5EF4-FFF2-40B4-BE49-F238E27FC236}">
                <a16:creationId xmlns:a16="http://schemas.microsoft.com/office/drawing/2014/main" id="{088DC851-8344-4FD1-ABC5-77780EB99562}"/>
              </a:ext>
            </a:extLst>
          </p:cNvPr>
          <p:cNvSpPr txBox="1">
            <a:spLocks/>
          </p:cNvSpPr>
          <p:nvPr/>
        </p:nvSpPr>
        <p:spPr>
          <a:xfrm>
            <a:off x="3180334" y="4299960"/>
            <a:ext cx="4932026" cy="372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dirty="0">
                <a:solidFill>
                  <a:schemeClr val="tx1"/>
                </a:solidFill>
                <a:ea typeface="Source Sans Pro Light" panose="020B0403030403020204" pitchFamily="34" charset="0"/>
              </a:rPr>
              <a:t>Increasing the people per household</a:t>
            </a:r>
          </a:p>
        </p:txBody>
      </p:sp>
      <p:sp>
        <p:nvSpPr>
          <p:cNvPr id="37" name="Arrow: Down 36">
            <a:extLst>
              <a:ext uri="{FF2B5EF4-FFF2-40B4-BE49-F238E27FC236}">
                <a16:creationId xmlns:a16="http://schemas.microsoft.com/office/drawing/2014/main" id="{11954BB5-0D58-4E02-924D-172A33942FED}"/>
              </a:ext>
            </a:extLst>
          </p:cNvPr>
          <p:cNvSpPr/>
          <p:nvPr/>
        </p:nvSpPr>
        <p:spPr>
          <a:xfrm flipV="1">
            <a:off x="9237616" y="2624278"/>
            <a:ext cx="536752" cy="68253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21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Place</a:t>
            </a:r>
          </a:p>
        </p:txBody>
      </p:sp>
      <p:grpSp>
        <p:nvGrpSpPr>
          <p:cNvPr id="19" name="Group 18">
            <a:extLst>
              <a:ext uri="{FF2B5EF4-FFF2-40B4-BE49-F238E27FC236}">
                <a16:creationId xmlns:a16="http://schemas.microsoft.com/office/drawing/2014/main" id="{5AE42D94-91D2-4458-97B0-7CC9C4BA857F}"/>
              </a:ext>
            </a:extLst>
          </p:cNvPr>
          <p:cNvGrpSpPr/>
          <p:nvPr/>
        </p:nvGrpSpPr>
        <p:grpSpPr>
          <a:xfrm>
            <a:off x="6364246" y="4443578"/>
            <a:ext cx="3443926" cy="1990942"/>
            <a:chOff x="826213" y="4981378"/>
            <a:chExt cx="3443926" cy="1990942"/>
          </a:xfrm>
        </p:grpSpPr>
        <p:sp>
          <p:nvSpPr>
            <p:cNvPr id="5" name="Title 1">
              <a:extLst>
                <a:ext uri="{FF2B5EF4-FFF2-40B4-BE49-F238E27FC236}">
                  <a16:creationId xmlns:a16="http://schemas.microsoft.com/office/drawing/2014/main" id="{C2FA376D-6678-42DD-85B6-AFED34498B85}"/>
                </a:ext>
              </a:extLst>
            </p:cNvPr>
            <p:cNvSpPr txBox="1">
              <a:spLocks/>
            </p:cNvSpPr>
            <p:nvPr/>
          </p:nvSpPr>
          <p:spPr>
            <a:xfrm>
              <a:off x="1556388" y="5351292"/>
              <a:ext cx="2713751"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39% </a:t>
              </a:r>
            </a:p>
            <a:p>
              <a:pPr algn="ctr"/>
              <a:r>
                <a:rPr lang="en-US" sz="2000" b="0" dirty="0">
                  <a:solidFill>
                    <a:schemeClr val="tx1"/>
                  </a:solidFill>
                  <a:latin typeface="Source Sans Pro Light" panose="020B0403030403020204" pitchFamily="34" charset="0"/>
                  <a:ea typeface="Source Sans Pro Light" panose="020B0403030403020204" pitchFamily="34" charset="0"/>
                </a:rPr>
                <a:t>do not speak English “very well” in </a:t>
              </a:r>
              <a:r>
                <a:rPr lang="en-US" sz="2000" dirty="0">
                  <a:solidFill>
                    <a:schemeClr val="tx1"/>
                  </a:solidFill>
                </a:rPr>
                <a:t>2017</a:t>
              </a:r>
            </a:p>
          </p:txBody>
        </p:sp>
        <p:pic>
          <p:nvPicPr>
            <p:cNvPr id="6" name="Picture 5">
              <a:extLst>
                <a:ext uri="{FF2B5EF4-FFF2-40B4-BE49-F238E27FC236}">
                  <a16:creationId xmlns:a16="http://schemas.microsoft.com/office/drawing/2014/main" id="{FC1FFF3A-C0D5-452A-A182-7FFB74DA594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6213" y="4981378"/>
              <a:ext cx="1460351" cy="1263577"/>
            </a:xfrm>
            <a:prstGeom prst="rect">
              <a:avLst/>
            </a:prstGeom>
          </p:spPr>
        </p:pic>
      </p:grpSp>
      <p:grpSp>
        <p:nvGrpSpPr>
          <p:cNvPr id="17" name="Group 16">
            <a:extLst>
              <a:ext uri="{FF2B5EF4-FFF2-40B4-BE49-F238E27FC236}">
                <a16:creationId xmlns:a16="http://schemas.microsoft.com/office/drawing/2014/main" id="{B04435DC-6381-46F1-BDF8-2826E99087AA}"/>
              </a:ext>
            </a:extLst>
          </p:cNvPr>
          <p:cNvGrpSpPr/>
          <p:nvPr/>
        </p:nvGrpSpPr>
        <p:grpSpPr>
          <a:xfrm>
            <a:off x="5328139" y="1743068"/>
            <a:ext cx="6465396" cy="2700510"/>
            <a:chOff x="6488227" y="3515852"/>
            <a:chExt cx="5614356" cy="1719382"/>
          </a:xfrm>
        </p:grpSpPr>
        <p:sp>
          <p:nvSpPr>
            <p:cNvPr id="10" name="Title 1">
              <a:extLst>
                <a:ext uri="{FF2B5EF4-FFF2-40B4-BE49-F238E27FC236}">
                  <a16:creationId xmlns:a16="http://schemas.microsoft.com/office/drawing/2014/main" id="{07E1EBD3-F5BB-4730-9500-301A745F1662}"/>
                </a:ext>
              </a:extLst>
            </p:cNvPr>
            <p:cNvSpPr txBox="1">
              <a:spLocks/>
            </p:cNvSpPr>
            <p:nvPr/>
          </p:nvSpPr>
          <p:spPr>
            <a:xfrm>
              <a:off x="6488227" y="3565029"/>
              <a:ext cx="2713751"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1"/>
                  </a:solidFill>
                </a:rPr>
                <a:t>58% </a:t>
              </a:r>
            </a:p>
            <a:p>
              <a:pPr algn="ctr"/>
              <a:r>
                <a:rPr lang="en-US" sz="2000" b="0" dirty="0">
                  <a:solidFill>
                    <a:schemeClr val="tx1"/>
                  </a:solidFill>
                  <a:latin typeface="Source Sans Pro Light" panose="020B0403030403020204" pitchFamily="34" charset="0"/>
                  <a:ea typeface="Source Sans Pro Light" panose="020B0403030403020204" pitchFamily="34" charset="0"/>
                </a:rPr>
                <a:t>Speak a language other than English at home</a:t>
              </a:r>
              <a:endParaRPr lang="en-US" sz="2000" dirty="0">
                <a:solidFill>
                  <a:schemeClr val="tx1"/>
                </a:solidFill>
              </a:endParaRPr>
            </a:p>
          </p:txBody>
        </p:sp>
        <p:sp>
          <p:nvSpPr>
            <p:cNvPr id="11" name="Title 1">
              <a:extLst>
                <a:ext uri="{FF2B5EF4-FFF2-40B4-BE49-F238E27FC236}">
                  <a16:creationId xmlns:a16="http://schemas.microsoft.com/office/drawing/2014/main" id="{1143B4F0-CEC8-406C-9F3E-951BF3B03AAB}"/>
                </a:ext>
              </a:extLst>
            </p:cNvPr>
            <p:cNvSpPr txBox="1">
              <a:spLocks/>
            </p:cNvSpPr>
            <p:nvPr/>
          </p:nvSpPr>
          <p:spPr>
            <a:xfrm>
              <a:off x="9244550" y="3515852"/>
              <a:ext cx="2858033" cy="171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nSpc>
                  <a:spcPct val="60000"/>
                </a:lnSpc>
              </a:pPr>
              <a:r>
                <a:rPr lang="en-US" sz="2000" dirty="0">
                  <a:solidFill>
                    <a:schemeClr val="accent2"/>
                  </a:solidFill>
                </a:rPr>
                <a:t>25% </a:t>
              </a:r>
              <a:r>
                <a:rPr lang="en-US" sz="2000" b="0" dirty="0">
                  <a:solidFill>
                    <a:schemeClr val="tx1"/>
                  </a:solidFill>
                  <a:latin typeface="Source Sans Pro Light" panose="020B0403030403020204" pitchFamily="34" charset="0"/>
                  <a:ea typeface="Source Sans Pro Light" panose="020B0403030403020204" pitchFamily="34" charset="0"/>
                </a:rPr>
                <a:t>speak Spanish</a:t>
              </a:r>
              <a:br>
                <a:rPr lang="en-US" sz="2000" b="0" dirty="0">
                  <a:solidFill>
                    <a:schemeClr val="tx1"/>
                  </a:solidFill>
                  <a:latin typeface="Source Sans Pro Light" panose="020B0403030403020204" pitchFamily="34" charset="0"/>
                  <a:ea typeface="Source Sans Pro Light" panose="020B0403030403020204" pitchFamily="34" charset="0"/>
                </a:rPr>
              </a:br>
              <a:endParaRPr lang="en-US" sz="2000" b="0" dirty="0">
                <a:solidFill>
                  <a:schemeClr val="tx1"/>
                </a:solidFill>
                <a:latin typeface="Source Sans Pro Light" panose="020B0403030403020204" pitchFamily="34" charset="0"/>
                <a:ea typeface="Source Sans Pro Light" panose="020B0403030403020204" pitchFamily="34" charset="0"/>
              </a:endParaRPr>
            </a:p>
            <a:p>
              <a:r>
                <a:rPr lang="en-US" sz="2000" dirty="0">
                  <a:solidFill>
                    <a:schemeClr val="accent2"/>
                  </a:solidFill>
                </a:rPr>
                <a:t>13% </a:t>
              </a:r>
              <a:r>
                <a:rPr lang="en-US" sz="2000" b="0" dirty="0">
                  <a:solidFill>
                    <a:schemeClr val="tx1"/>
                  </a:solidFill>
                  <a:latin typeface="Source Sans Pro Light" panose="020B0403030403020204" pitchFamily="34" charset="0"/>
                  <a:ea typeface="Source Sans Pro Light" panose="020B0403030403020204" pitchFamily="34" charset="0"/>
                </a:rPr>
                <a:t>speak Tagalog</a:t>
              </a:r>
            </a:p>
            <a:p>
              <a:endParaRPr lang="en-US" sz="2000" b="0" dirty="0">
                <a:solidFill>
                  <a:schemeClr val="tx1"/>
                </a:solidFill>
                <a:latin typeface="Source Sans Pro Light" panose="020B0403030403020204" pitchFamily="34" charset="0"/>
                <a:ea typeface="Source Sans Pro Light" panose="020B0403030403020204" pitchFamily="34" charset="0"/>
              </a:endParaRPr>
            </a:p>
            <a:p>
              <a:r>
                <a:rPr lang="en-US" sz="2000" dirty="0">
                  <a:solidFill>
                    <a:schemeClr val="accent2"/>
                  </a:solidFill>
                </a:rPr>
                <a:t>10% </a:t>
              </a:r>
              <a:r>
                <a:rPr lang="en-US" sz="2000" b="0" dirty="0">
                  <a:solidFill>
                    <a:schemeClr val="tx1"/>
                  </a:solidFill>
                  <a:latin typeface="Source Sans Pro Light" panose="020B0403030403020204" pitchFamily="34" charset="0"/>
                  <a:ea typeface="Source Sans Pro Light" panose="020B0403030403020204" pitchFamily="34" charset="0"/>
                </a:rPr>
                <a:t>speak Mandarin or     Cantonese</a:t>
              </a:r>
            </a:p>
            <a:p>
              <a:pPr>
                <a:lnSpc>
                  <a:spcPct val="60000"/>
                </a:lnSpc>
              </a:pPr>
              <a:br>
                <a:rPr lang="en-US" sz="2000" dirty="0">
                  <a:solidFill>
                    <a:schemeClr val="accent2"/>
                  </a:solidFill>
                </a:rPr>
              </a:br>
              <a:r>
                <a:rPr lang="en-US" sz="2000" dirty="0">
                  <a:solidFill>
                    <a:schemeClr val="accent2"/>
                  </a:solidFill>
                </a:rPr>
                <a:t>10% </a:t>
              </a:r>
              <a:r>
                <a:rPr lang="en-US" sz="2000" b="0" dirty="0">
                  <a:solidFill>
                    <a:schemeClr val="tx1"/>
                  </a:solidFill>
                  <a:latin typeface="Source Sans Pro Light" panose="020B0403030403020204" pitchFamily="34" charset="0"/>
                  <a:ea typeface="Source Sans Pro Light" panose="020B0403030403020204" pitchFamily="34" charset="0"/>
                </a:rPr>
                <a:t>speak other languages</a:t>
              </a:r>
            </a:p>
          </p:txBody>
        </p:sp>
      </p:grpSp>
      <p:grpSp>
        <p:nvGrpSpPr>
          <p:cNvPr id="15" name="Group 14">
            <a:extLst>
              <a:ext uri="{FF2B5EF4-FFF2-40B4-BE49-F238E27FC236}">
                <a16:creationId xmlns:a16="http://schemas.microsoft.com/office/drawing/2014/main" id="{63FE5FB9-988E-43F6-87C7-C8E88CE0088E}"/>
              </a:ext>
            </a:extLst>
          </p:cNvPr>
          <p:cNvGrpSpPr/>
          <p:nvPr/>
        </p:nvGrpSpPr>
        <p:grpSpPr>
          <a:xfrm>
            <a:off x="398466" y="4360690"/>
            <a:ext cx="4745160" cy="1621028"/>
            <a:chOff x="1252691" y="4951869"/>
            <a:chExt cx="4745160" cy="1621028"/>
          </a:xfrm>
        </p:grpSpPr>
        <p:sp>
          <p:nvSpPr>
            <p:cNvPr id="14" name="Rectangle 13">
              <a:extLst>
                <a:ext uri="{FF2B5EF4-FFF2-40B4-BE49-F238E27FC236}">
                  <a16:creationId xmlns:a16="http://schemas.microsoft.com/office/drawing/2014/main" id="{559F9A9E-5FA8-4AC0-8BC9-E789AE4D4740}"/>
                </a:ext>
              </a:extLst>
            </p:cNvPr>
            <p:cNvSpPr/>
            <p:nvPr/>
          </p:nvSpPr>
          <p:spPr>
            <a:xfrm>
              <a:off x="1548242" y="5301136"/>
              <a:ext cx="4266729" cy="882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BF99F5C-03FA-4398-AB69-8A0C9CAA9F6E}"/>
                </a:ext>
              </a:extLst>
            </p:cNvPr>
            <p:cNvSpPr txBox="1">
              <a:spLocks/>
            </p:cNvSpPr>
            <p:nvPr/>
          </p:nvSpPr>
          <p:spPr>
            <a:xfrm>
              <a:off x="1252691" y="4951869"/>
              <a:ext cx="2168242"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bg1"/>
                  </a:solidFill>
                </a:rPr>
                <a:t>63%</a:t>
              </a:r>
            </a:p>
          </p:txBody>
        </p:sp>
        <p:sp>
          <p:nvSpPr>
            <p:cNvPr id="13" name="Title 1">
              <a:extLst>
                <a:ext uri="{FF2B5EF4-FFF2-40B4-BE49-F238E27FC236}">
                  <a16:creationId xmlns:a16="http://schemas.microsoft.com/office/drawing/2014/main" id="{74F078EE-754C-47B3-A1B7-17949CD83A81}"/>
                </a:ext>
              </a:extLst>
            </p:cNvPr>
            <p:cNvSpPr txBox="1">
              <a:spLocks/>
            </p:cNvSpPr>
            <p:nvPr/>
          </p:nvSpPr>
          <p:spPr>
            <a:xfrm>
              <a:off x="2966086" y="5483355"/>
              <a:ext cx="3031765" cy="52634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dirty="0">
                  <a:solidFill>
                    <a:schemeClr val="bg1"/>
                  </a:solidFill>
                  <a:latin typeface="Source Sans Pro Light" panose="020B0403030403020204" pitchFamily="34" charset="0"/>
                  <a:ea typeface="Source Sans Pro Light" panose="020B0403030403020204" pitchFamily="34" charset="0"/>
                </a:rPr>
                <a:t>of children have 1+ foreign-born parent</a:t>
              </a:r>
              <a:endParaRPr lang="en-US" sz="2000" dirty="0">
                <a:solidFill>
                  <a:schemeClr val="bg1"/>
                </a:solidFill>
              </a:endParaRPr>
            </a:p>
          </p:txBody>
        </p:sp>
      </p:grpSp>
      <p:grpSp>
        <p:nvGrpSpPr>
          <p:cNvPr id="20" name="Group 19">
            <a:extLst>
              <a:ext uri="{FF2B5EF4-FFF2-40B4-BE49-F238E27FC236}">
                <a16:creationId xmlns:a16="http://schemas.microsoft.com/office/drawing/2014/main" id="{05E550AF-944C-40B5-B34A-4F0D80CFA822}"/>
              </a:ext>
            </a:extLst>
          </p:cNvPr>
          <p:cNvGrpSpPr/>
          <p:nvPr/>
        </p:nvGrpSpPr>
        <p:grpSpPr>
          <a:xfrm>
            <a:off x="642568" y="1701635"/>
            <a:ext cx="4009058" cy="2216742"/>
            <a:chOff x="7534514" y="1598790"/>
            <a:chExt cx="4009058" cy="2216742"/>
          </a:xfrm>
        </p:grpSpPr>
        <p:sp>
          <p:nvSpPr>
            <p:cNvPr id="21" name="Title 1">
              <a:extLst>
                <a:ext uri="{FF2B5EF4-FFF2-40B4-BE49-F238E27FC236}">
                  <a16:creationId xmlns:a16="http://schemas.microsoft.com/office/drawing/2014/main" id="{E9BCF24E-FAF1-489D-BE7D-45A67CC52AF0}"/>
                </a:ext>
              </a:extLst>
            </p:cNvPr>
            <p:cNvSpPr txBox="1">
              <a:spLocks/>
            </p:cNvSpPr>
            <p:nvPr/>
          </p:nvSpPr>
          <p:spPr>
            <a:xfrm>
              <a:off x="7773742" y="2194504"/>
              <a:ext cx="3769830"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+10% </a:t>
              </a:r>
            </a:p>
            <a:p>
              <a:pPr algn="ctr"/>
              <a:r>
                <a:rPr lang="en-US" sz="2000" b="0" dirty="0">
                  <a:solidFill>
                    <a:schemeClr val="tx1"/>
                  </a:solidFill>
                  <a:latin typeface="Source Sans Pro Light" panose="020B0403030403020204" pitchFamily="34" charset="0"/>
                  <a:ea typeface="Source Sans Pro Light" panose="020B0403030403020204" pitchFamily="34" charset="0"/>
                </a:rPr>
                <a:t>increase in foreign-born people living in city since </a:t>
              </a:r>
              <a:r>
                <a:rPr lang="en-US" sz="2000" dirty="0">
                  <a:solidFill>
                    <a:schemeClr val="tx1"/>
                  </a:solidFill>
                </a:rPr>
                <a:t>1990</a:t>
              </a:r>
            </a:p>
          </p:txBody>
        </p:sp>
        <p:pic>
          <p:nvPicPr>
            <p:cNvPr id="22" name="Picture 21">
              <a:extLst>
                <a:ext uri="{FF2B5EF4-FFF2-40B4-BE49-F238E27FC236}">
                  <a16:creationId xmlns:a16="http://schemas.microsoft.com/office/drawing/2014/main" id="{6520E376-B31C-48A9-AF50-4A16CA98422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534514" y="1598790"/>
              <a:ext cx="1713395" cy="1443679"/>
            </a:xfrm>
            <a:prstGeom prst="rect">
              <a:avLst/>
            </a:prstGeom>
          </p:spPr>
        </p:pic>
      </p:grpSp>
      <p:sp>
        <p:nvSpPr>
          <p:cNvPr id="18" name="Title 1">
            <a:extLst>
              <a:ext uri="{FF2B5EF4-FFF2-40B4-BE49-F238E27FC236}">
                <a16:creationId xmlns:a16="http://schemas.microsoft.com/office/drawing/2014/main" id="{EFC889E6-A540-4788-9153-EF39B6C489F3}"/>
              </a:ext>
            </a:extLst>
          </p:cNvPr>
          <p:cNvSpPr txBox="1">
            <a:spLocks/>
          </p:cNvSpPr>
          <p:nvPr/>
        </p:nvSpPr>
        <p:spPr>
          <a:xfrm>
            <a:off x="6206609" y="1443585"/>
            <a:ext cx="4932026" cy="372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000" dirty="0">
                <a:solidFill>
                  <a:schemeClr val="tx1"/>
                </a:solidFill>
                <a:ea typeface="Source Sans Pro Light" panose="020B0403030403020204" pitchFamily="34" charset="0"/>
              </a:rPr>
              <a:t>Languages Spoken at Home</a:t>
            </a:r>
          </a:p>
        </p:txBody>
      </p:sp>
    </p:spTree>
    <p:extLst>
      <p:ext uri="{BB962C8B-B14F-4D97-AF65-F5344CB8AC3E}">
        <p14:creationId xmlns:p14="http://schemas.microsoft.com/office/powerpoint/2010/main" val="2098284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4E5405-688C-4240-BD75-E729D819B98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7217" y="1100455"/>
            <a:ext cx="8664053" cy="5332617"/>
          </a:xfrm>
          <a:prstGeom prst="rect">
            <a:avLst/>
          </a:prstGeom>
        </p:spPr>
      </p:pic>
      <p:sp>
        <p:nvSpPr>
          <p:cNvPr id="9" name="Title 8">
            <a:extLst>
              <a:ext uri="{FF2B5EF4-FFF2-40B4-BE49-F238E27FC236}">
                <a16:creationId xmlns:a16="http://schemas.microsoft.com/office/drawing/2014/main" id="{8B445D74-948B-4B4B-A953-CD4CB3689EC7}"/>
              </a:ext>
            </a:extLst>
          </p:cNvPr>
          <p:cNvSpPr>
            <a:spLocks noGrp="1"/>
          </p:cNvSpPr>
          <p:nvPr>
            <p:ph type="title"/>
          </p:nvPr>
        </p:nvSpPr>
        <p:spPr>
          <a:xfrm>
            <a:off x="838199" y="288925"/>
            <a:ext cx="10816583" cy="1325563"/>
          </a:xfrm>
        </p:spPr>
        <p:txBody>
          <a:bodyPr>
            <a:normAutofit/>
          </a:bodyPr>
          <a:lstStyle/>
          <a:p>
            <a:r>
              <a:rPr lang="en-US" sz="3800" dirty="0"/>
              <a:t>Population Who Speak English Less Than “Very Well”</a:t>
            </a:r>
          </a:p>
        </p:txBody>
      </p:sp>
      <p:pic>
        <p:nvPicPr>
          <p:cNvPr id="5" name="Picture 4">
            <a:extLst>
              <a:ext uri="{FF2B5EF4-FFF2-40B4-BE49-F238E27FC236}">
                <a16:creationId xmlns:a16="http://schemas.microsoft.com/office/drawing/2014/main" id="{C88DBCAF-3113-4A3B-8FD3-B57F41FE064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33435" y="4213721"/>
            <a:ext cx="1941328" cy="1578965"/>
          </a:xfrm>
          <a:prstGeom prst="rect">
            <a:avLst/>
          </a:prstGeom>
        </p:spPr>
      </p:pic>
      <p:pic>
        <p:nvPicPr>
          <p:cNvPr id="6" name="Picture 5">
            <a:extLst>
              <a:ext uri="{FF2B5EF4-FFF2-40B4-BE49-F238E27FC236}">
                <a16:creationId xmlns:a16="http://schemas.microsoft.com/office/drawing/2014/main" id="{03BF3B25-9D72-4269-AECB-C30C64610E1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33435" y="3080123"/>
            <a:ext cx="2483227" cy="950717"/>
          </a:xfrm>
          <a:prstGeom prst="rect">
            <a:avLst/>
          </a:prstGeom>
        </p:spPr>
      </p:pic>
      <p:pic>
        <p:nvPicPr>
          <p:cNvPr id="7" name="Picture 6">
            <a:extLst>
              <a:ext uri="{FF2B5EF4-FFF2-40B4-BE49-F238E27FC236}">
                <a16:creationId xmlns:a16="http://schemas.microsoft.com/office/drawing/2014/main" id="{A108F60D-5649-4672-9314-DCF94C8C410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20634"/>
          <a:stretch/>
        </p:blipFill>
        <p:spPr>
          <a:xfrm>
            <a:off x="9201270" y="1614488"/>
            <a:ext cx="2778151" cy="1284532"/>
          </a:xfrm>
          <a:prstGeom prst="rect">
            <a:avLst/>
          </a:prstGeom>
        </p:spPr>
      </p:pic>
    </p:spTree>
    <p:extLst>
      <p:ext uri="{BB962C8B-B14F-4D97-AF65-F5344CB8AC3E}">
        <p14:creationId xmlns:p14="http://schemas.microsoft.com/office/powerpoint/2010/main" val="1974118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Livelihood</a:t>
            </a:r>
          </a:p>
        </p:txBody>
      </p:sp>
      <p:graphicFrame>
        <p:nvGraphicFramePr>
          <p:cNvPr id="10" name="Chart 9">
            <a:extLst>
              <a:ext uri="{FF2B5EF4-FFF2-40B4-BE49-F238E27FC236}">
                <a16:creationId xmlns:a16="http://schemas.microsoft.com/office/drawing/2014/main" id="{CD986A46-953E-434E-988E-C489D7B07D61}"/>
              </a:ext>
            </a:extLst>
          </p:cNvPr>
          <p:cNvGraphicFramePr/>
          <p:nvPr>
            <p:extLst>
              <p:ext uri="{D42A27DB-BD31-4B8C-83A1-F6EECF244321}">
                <p14:modId xmlns:p14="http://schemas.microsoft.com/office/powerpoint/2010/main" val="1171452741"/>
              </p:ext>
            </p:extLst>
          </p:nvPr>
        </p:nvGraphicFramePr>
        <p:xfrm>
          <a:off x="4870144" y="1125415"/>
          <a:ext cx="6963268" cy="5257799"/>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a:extLst>
              <a:ext uri="{FF2B5EF4-FFF2-40B4-BE49-F238E27FC236}">
                <a16:creationId xmlns:a16="http://schemas.microsoft.com/office/drawing/2014/main" id="{E9164ED5-3868-4A82-A17E-91DC4A3BCE82}"/>
              </a:ext>
            </a:extLst>
          </p:cNvPr>
          <p:cNvGrpSpPr/>
          <p:nvPr/>
        </p:nvGrpSpPr>
        <p:grpSpPr>
          <a:xfrm>
            <a:off x="772928" y="3845187"/>
            <a:ext cx="4097216" cy="2047644"/>
            <a:chOff x="335469" y="3850105"/>
            <a:chExt cx="4097216" cy="2047644"/>
          </a:xfrm>
        </p:grpSpPr>
        <p:sp>
          <p:nvSpPr>
            <p:cNvPr id="8" name="Title 1">
              <a:extLst>
                <a:ext uri="{FF2B5EF4-FFF2-40B4-BE49-F238E27FC236}">
                  <a16:creationId xmlns:a16="http://schemas.microsoft.com/office/drawing/2014/main" id="{9AB4E301-AAFE-4538-B2F5-1BD10606D3F8}"/>
                </a:ext>
              </a:extLst>
            </p:cNvPr>
            <p:cNvSpPr txBox="1">
              <a:spLocks/>
            </p:cNvSpPr>
            <p:nvPr/>
          </p:nvSpPr>
          <p:spPr>
            <a:xfrm>
              <a:off x="615957" y="4276721"/>
              <a:ext cx="3816728"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1"/>
                  </a:solidFill>
                </a:rPr>
                <a:t>+48% </a:t>
              </a:r>
            </a:p>
            <a:p>
              <a:pPr algn="ctr"/>
              <a:r>
                <a:rPr lang="en-US" sz="2000" b="0" dirty="0">
                  <a:solidFill>
                    <a:schemeClr val="tx1"/>
                  </a:solidFill>
                  <a:latin typeface="Source Sans Pro Light" panose="020B0403030403020204" pitchFamily="34" charset="0"/>
                  <a:ea typeface="Source Sans Pro Light" panose="020B0403030403020204" pitchFamily="34" charset="0"/>
                </a:rPr>
                <a:t>increase in people over 25 with a college degree or more since </a:t>
              </a:r>
              <a:r>
                <a:rPr lang="en-US" sz="2000" dirty="0">
                  <a:solidFill>
                    <a:schemeClr val="tx1"/>
                  </a:solidFill>
                </a:rPr>
                <a:t>1990</a:t>
              </a:r>
            </a:p>
          </p:txBody>
        </p:sp>
        <p:pic>
          <p:nvPicPr>
            <p:cNvPr id="15" name="Picture 14">
              <a:extLst>
                <a:ext uri="{FF2B5EF4-FFF2-40B4-BE49-F238E27FC236}">
                  <a16:creationId xmlns:a16="http://schemas.microsoft.com/office/drawing/2014/main" id="{F89F6EB3-EC3D-4D14-9E89-6D09D06016F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35469" y="3850105"/>
              <a:ext cx="1601691" cy="1237130"/>
            </a:xfrm>
            <a:prstGeom prst="rect">
              <a:avLst/>
            </a:prstGeom>
          </p:spPr>
        </p:pic>
      </p:grpSp>
      <p:grpSp>
        <p:nvGrpSpPr>
          <p:cNvPr id="19" name="Group 18">
            <a:extLst>
              <a:ext uri="{FF2B5EF4-FFF2-40B4-BE49-F238E27FC236}">
                <a16:creationId xmlns:a16="http://schemas.microsoft.com/office/drawing/2014/main" id="{8C4DB516-4092-4C18-B9A1-DE176A214A9B}"/>
              </a:ext>
            </a:extLst>
          </p:cNvPr>
          <p:cNvGrpSpPr/>
          <p:nvPr/>
        </p:nvGrpSpPr>
        <p:grpSpPr>
          <a:xfrm>
            <a:off x="772928" y="1893650"/>
            <a:ext cx="2951765" cy="1812531"/>
            <a:chOff x="522955" y="1546565"/>
            <a:chExt cx="2951765" cy="1812531"/>
          </a:xfrm>
        </p:grpSpPr>
        <p:sp>
          <p:nvSpPr>
            <p:cNvPr id="5" name="Title 1">
              <a:extLst>
                <a:ext uri="{FF2B5EF4-FFF2-40B4-BE49-F238E27FC236}">
                  <a16:creationId xmlns:a16="http://schemas.microsoft.com/office/drawing/2014/main" id="{C658F986-2449-438E-AFED-FB359900B15F}"/>
                </a:ext>
              </a:extLst>
            </p:cNvPr>
            <p:cNvSpPr txBox="1">
              <a:spLocks/>
            </p:cNvSpPr>
            <p:nvPr/>
          </p:nvSpPr>
          <p:spPr>
            <a:xfrm>
              <a:off x="838200" y="1738068"/>
              <a:ext cx="2636520"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7% </a:t>
              </a:r>
            </a:p>
            <a:p>
              <a:pPr algn="ctr"/>
              <a:r>
                <a:rPr lang="en-US" sz="2000" b="0" dirty="0">
                  <a:solidFill>
                    <a:schemeClr val="tx1"/>
                  </a:solidFill>
                  <a:latin typeface="Source Sans Pro Light" panose="020B0403030403020204" pitchFamily="34" charset="0"/>
                  <a:ea typeface="Source Sans Pro Light" panose="020B0403030403020204" pitchFamily="34" charset="0"/>
                </a:rPr>
                <a:t>households below poverty level in </a:t>
              </a:r>
              <a:r>
                <a:rPr lang="en-US" sz="2000" dirty="0">
                  <a:solidFill>
                    <a:schemeClr val="tx1"/>
                  </a:solidFill>
                </a:rPr>
                <a:t>2017</a:t>
              </a:r>
            </a:p>
          </p:txBody>
        </p:sp>
        <p:pic>
          <p:nvPicPr>
            <p:cNvPr id="18" name="Picture 17">
              <a:extLst>
                <a:ext uri="{FF2B5EF4-FFF2-40B4-BE49-F238E27FC236}">
                  <a16:creationId xmlns:a16="http://schemas.microsoft.com/office/drawing/2014/main" id="{A21B32A2-1854-47FE-8C86-7D516757F84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2955" y="1546565"/>
              <a:ext cx="1123610" cy="946361"/>
            </a:xfrm>
            <a:prstGeom prst="rect">
              <a:avLst/>
            </a:prstGeom>
          </p:spPr>
        </p:pic>
      </p:grpSp>
    </p:spTree>
    <p:extLst>
      <p:ext uri="{BB962C8B-B14F-4D97-AF65-F5344CB8AC3E}">
        <p14:creationId xmlns:p14="http://schemas.microsoft.com/office/powerpoint/2010/main" val="979732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latin typeface="Oswald" panose="00000800000000000000" pitchFamily="2" charset="0"/>
              </a:rPr>
              <a:t>Stakeholder Meeting Update</a:t>
            </a:r>
          </a:p>
        </p:txBody>
      </p:sp>
    </p:spTree>
    <p:extLst>
      <p:ext uri="{BB962C8B-B14F-4D97-AF65-F5344CB8AC3E}">
        <p14:creationId xmlns:p14="http://schemas.microsoft.com/office/powerpoint/2010/main" val="2840928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Stakeholder Meetings</a:t>
            </a:r>
          </a:p>
        </p:txBody>
      </p:sp>
      <p:sp>
        <p:nvSpPr>
          <p:cNvPr id="4" name="Content Placeholder 3"/>
          <p:cNvSpPr>
            <a:spLocks noGrp="1"/>
          </p:cNvSpPr>
          <p:nvPr>
            <p:ph idx="1"/>
          </p:nvPr>
        </p:nvSpPr>
        <p:spPr>
          <a:xfrm>
            <a:off x="935915" y="1427703"/>
            <a:ext cx="10305826" cy="5036597"/>
          </a:xfrm>
        </p:spPr>
        <p:txBody>
          <a:bodyPr>
            <a:normAutofit fontScale="92500" lnSpcReduction="20000"/>
          </a:bodyPr>
          <a:lstStyle/>
          <a:p>
            <a:pPr marL="0" indent="0">
              <a:lnSpc>
                <a:spcPct val="100000"/>
              </a:lnSpc>
              <a:spcBef>
                <a:spcPts val="1800"/>
              </a:spcBef>
              <a:buNone/>
            </a:pPr>
            <a:r>
              <a:rPr lang="en-US" dirty="0">
                <a:latin typeface="Oswald" panose="00000500000000000000" pitchFamily="2" charset="0"/>
              </a:rPr>
              <a:t>Stakeholder Groups</a:t>
            </a:r>
          </a:p>
          <a:p>
            <a:pPr lvl="1">
              <a:lnSpc>
                <a:spcPct val="100000"/>
              </a:lnSpc>
              <a:spcBef>
                <a:spcPts val="1800"/>
              </a:spcBef>
            </a:pPr>
            <a:r>
              <a:rPr lang="en-US" dirty="0"/>
              <a:t>Community groups</a:t>
            </a:r>
          </a:p>
          <a:p>
            <a:pPr lvl="1">
              <a:lnSpc>
                <a:spcPct val="100000"/>
              </a:lnSpc>
              <a:spcBef>
                <a:spcPts val="1800"/>
              </a:spcBef>
            </a:pPr>
            <a:r>
              <a:rPr lang="en-US" dirty="0"/>
              <a:t>Service groups</a:t>
            </a:r>
          </a:p>
          <a:p>
            <a:pPr lvl="1">
              <a:lnSpc>
                <a:spcPct val="100000"/>
              </a:lnSpc>
              <a:spcBef>
                <a:spcPts val="1800"/>
              </a:spcBef>
            </a:pPr>
            <a:r>
              <a:rPr lang="en-US" dirty="0"/>
              <a:t>Youth</a:t>
            </a:r>
          </a:p>
          <a:p>
            <a:pPr lvl="1">
              <a:lnSpc>
                <a:spcPct val="100000"/>
              </a:lnSpc>
              <a:spcBef>
                <a:spcPts val="1800"/>
              </a:spcBef>
            </a:pPr>
            <a:r>
              <a:rPr lang="en-US" dirty="0"/>
              <a:t>Business</a:t>
            </a:r>
          </a:p>
          <a:p>
            <a:pPr lvl="1">
              <a:lnSpc>
                <a:spcPct val="100000"/>
              </a:lnSpc>
              <a:spcBef>
                <a:spcPts val="1800"/>
              </a:spcBef>
            </a:pPr>
            <a:r>
              <a:rPr lang="en-US" dirty="0"/>
              <a:t>Faith-based organizations</a:t>
            </a:r>
          </a:p>
          <a:p>
            <a:pPr lvl="1">
              <a:lnSpc>
                <a:spcPct val="100000"/>
              </a:lnSpc>
              <a:spcBef>
                <a:spcPts val="1800"/>
              </a:spcBef>
            </a:pPr>
            <a:r>
              <a:rPr lang="en-US" dirty="0"/>
              <a:t>Environmental organizations</a:t>
            </a:r>
          </a:p>
          <a:p>
            <a:pPr marL="457200" lvl="1" indent="0">
              <a:lnSpc>
                <a:spcPct val="100000"/>
              </a:lnSpc>
              <a:spcBef>
                <a:spcPts val="1800"/>
              </a:spcBef>
              <a:buNone/>
            </a:pPr>
            <a:endParaRPr lang="en-US" dirty="0"/>
          </a:p>
          <a:p>
            <a:pPr marL="0" indent="0">
              <a:lnSpc>
                <a:spcPct val="100000"/>
              </a:lnSpc>
              <a:spcBef>
                <a:spcPts val="1800"/>
              </a:spcBef>
              <a:buNone/>
            </a:pPr>
            <a:r>
              <a:rPr lang="en-US" dirty="0">
                <a:latin typeface="Oswald" panose="00000500000000000000" pitchFamily="2" charset="0"/>
              </a:rPr>
              <a:t>Over 100 individuals identified; all will be invited to Stakeholder Meetings</a:t>
            </a:r>
          </a:p>
          <a:p>
            <a:pPr marL="0" indent="0">
              <a:lnSpc>
                <a:spcPct val="100000"/>
              </a:lnSpc>
              <a:spcBef>
                <a:spcPts val="1800"/>
              </a:spcBef>
              <a:buNone/>
            </a:pPr>
            <a:r>
              <a:rPr lang="en-US" dirty="0">
                <a:latin typeface="Oswald" panose="00000500000000000000" pitchFamily="2" charset="0"/>
              </a:rPr>
              <a:t>Tentatively scheduled for </a:t>
            </a:r>
            <a:r>
              <a:rPr lang="en-US" dirty="0">
                <a:solidFill>
                  <a:srgbClr val="16A4A6"/>
                </a:solidFill>
                <a:latin typeface="Oswald" panose="00000500000000000000" pitchFamily="2" charset="0"/>
              </a:rPr>
              <a:t>July 24-26, 2019</a:t>
            </a:r>
          </a:p>
          <a:p>
            <a:pPr marL="0" indent="0">
              <a:lnSpc>
                <a:spcPct val="100000"/>
              </a:lnSpc>
              <a:spcBef>
                <a:spcPts val="1800"/>
              </a:spcBef>
              <a:buNone/>
            </a:pPr>
            <a:endParaRPr lang="en-US" dirty="0">
              <a:latin typeface="Oswald" panose="00000500000000000000" pitchFamily="2" charset="0"/>
            </a:endParaRPr>
          </a:p>
        </p:txBody>
      </p:sp>
      <p:pic>
        <p:nvPicPr>
          <p:cNvPr id="6" name="Picture 5">
            <a:extLst>
              <a:ext uri="{FF2B5EF4-FFF2-40B4-BE49-F238E27FC236}">
                <a16:creationId xmlns:a16="http://schemas.microsoft.com/office/drawing/2014/main" id="{6BE56E7B-DBA2-AA47-A445-70F133C8625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56279" y="178381"/>
            <a:ext cx="1419343" cy="1436107"/>
          </a:xfrm>
          <a:prstGeom prst="rect">
            <a:avLst/>
          </a:prstGeom>
        </p:spPr>
      </p:pic>
    </p:spTree>
    <p:extLst>
      <p:ext uri="{BB962C8B-B14F-4D97-AF65-F5344CB8AC3E}">
        <p14:creationId xmlns:p14="http://schemas.microsoft.com/office/powerpoint/2010/main" val="3831514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Stakeholder Meetings</a:t>
            </a:r>
          </a:p>
        </p:txBody>
      </p:sp>
      <p:sp>
        <p:nvSpPr>
          <p:cNvPr id="4" name="Content Placeholder 3"/>
          <p:cNvSpPr>
            <a:spLocks noGrp="1"/>
          </p:cNvSpPr>
          <p:nvPr>
            <p:ph idx="1"/>
          </p:nvPr>
        </p:nvSpPr>
        <p:spPr>
          <a:xfrm>
            <a:off x="935915" y="1427703"/>
            <a:ext cx="10305826" cy="4755225"/>
          </a:xfrm>
        </p:spPr>
        <p:txBody>
          <a:bodyPr>
            <a:normAutofit/>
          </a:bodyPr>
          <a:lstStyle/>
          <a:p>
            <a:pPr>
              <a:lnSpc>
                <a:spcPct val="100000"/>
              </a:lnSpc>
              <a:spcBef>
                <a:spcPts val="1800"/>
              </a:spcBef>
            </a:pPr>
            <a:r>
              <a:rPr lang="en-US" dirty="0">
                <a:latin typeface="Oswald" panose="00000500000000000000" pitchFamily="2" charset="0"/>
              </a:rPr>
              <a:t>Discussion questions:</a:t>
            </a:r>
          </a:p>
          <a:p>
            <a:pPr marL="0" indent="0">
              <a:lnSpc>
                <a:spcPct val="100000"/>
              </a:lnSpc>
              <a:spcBef>
                <a:spcPts val="1800"/>
              </a:spcBef>
              <a:buNone/>
            </a:pPr>
            <a:endParaRPr lang="en-US" dirty="0">
              <a:latin typeface="Oswald" panose="00000500000000000000" pitchFamily="2" charset="0"/>
            </a:endParaRPr>
          </a:p>
          <a:p>
            <a:pPr lvl="1">
              <a:lnSpc>
                <a:spcPct val="100000"/>
              </a:lnSpc>
              <a:spcAft>
                <a:spcPts val="1200"/>
              </a:spcAft>
            </a:pPr>
            <a:r>
              <a:rPr lang="en-US" sz="2000" dirty="0"/>
              <a:t>What existing community assets or characteristics make South San Francisco special and unique?</a:t>
            </a:r>
          </a:p>
          <a:p>
            <a:pPr lvl="1">
              <a:spcAft>
                <a:spcPts val="1200"/>
              </a:spcAft>
            </a:pPr>
            <a:r>
              <a:rPr lang="en-US" sz="2000" dirty="0"/>
              <a:t>What are the most important challenges facing South San Francisco today? </a:t>
            </a:r>
          </a:p>
          <a:p>
            <a:pPr lvl="1">
              <a:spcAft>
                <a:spcPts val="1200"/>
              </a:spcAft>
            </a:pPr>
            <a:r>
              <a:rPr lang="en-US" sz="2000" dirty="0"/>
              <a:t>What is your vision for South San Francisco in the next 20 years?</a:t>
            </a:r>
          </a:p>
          <a:p>
            <a:pPr lvl="1">
              <a:spcAft>
                <a:spcPts val="1200"/>
              </a:spcAft>
            </a:pPr>
            <a:r>
              <a:rPr lang="en-US" sz="2000" dirty="0"/>
              <a:t>Can you identify any new opportunities for South San Francisco that can help achieve the vision we discussed? </a:t>
            </a:r>
          </a:p>
          <a:p>
            <a:pPr lvl="1">
              <a:spcAft>
                <a:spcPts val="1200"/>
              </a:spcAft>
            </a:pPr>
            <a:r>
              <a:rPr lang="en-US" sz="2000" dirty="0"/>
              <a:t>What would help to get community members interested in the General Plan update process, and to attend community meetings? </a:t>
            </a:r>
          </a:p>
          <a:p>
            <a:pPr>
              <a:lnSpc>
                <a:spcPct val="100000"/>
              </a:lnSpc>
              <a:spcBef>
                <a:spcPts val="1800"/>
              </a:spcBef>
            </a:pPr>
            <a:endParaRPr lang="en-US" dirty="0">
              <a:latin typeface="Oswald" panose="00000500000000000000" pitchFamily="2" charset="0"/>
            </a:endParaRPr>
          </a:p>
          <a:p>
            <a:pPr lvl="1">
              <a:lnSpc>
                <a:spcPct val="100000"/>
              </a:lnSpc>
              <a:spcBef>
                <a:spcPts val="1800"/>
              </a:spcBef>
            </a:pPr>
            <a:endParaRPr lang="en-US" dirty="0">
              <a:latin typeface="Oswald" panose="00000500000000000000" pitchFamily="2" charset="0"/>
            </a:endParaRPr>
          </a:p>
        </p:txBody>
      </p:sp>
      <p:pic>
        <p:nvPicPr>
          <p:cNvPr id="6" name="Picture 5">
            <a:extLst>
              <a:ext uri="{FF2B5EF4-FFF2-40B4-BE49-F238E27FC236}">
                <a16:creationId xmlns:a16="http://schemas.microsoft.com/office/drawing/2014/main" id="{E5EAEAFB-769C-4B71-A21C-5C053B52C4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56279" y="178381"/>
            <a:ext cx="1419343" cy="1436107"/>
          </a:xfrm>
          <a:prstGeom prst="rect">
            <a:avLst/>
          </a:prstGeom>
        </p:spPr>
      </p:pic>
    </p:spTree>
    <p:extLst>
      <p:ext uri="{BB962C8B-B14F-4D97-AF65-F5344CB8AC3E}">
        <p14:creationId xmlns:p14="http://schemas.microsoft.com/office/powerpoint/2010/main" val="1587162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latin typeface="Oswald" panose="00000800000000000000" pitchFamily="2" charset="0"/>
              </a:rPr>
              <a:t>Overview of Sub-Area (Neighborhood) Meetings</a:t>
            </a:r>
          </a:p>
        </p:txBody>
      </p:sp>
    </p:spTree>
    <p:extLst>
      <p:ext uri="{BB962C8B-B14F-4D97-AF65-F5344CB8AC3E}">
        <p14:creationId xmlns:p14="http://schemas.microsoft.com/office/powerpoint/2010/main" val="133656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334847" y="5465135"/>
            <a:ext cx="1857153" cy="1392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Project Branding</a:t>
            </a:r>
          </a:p>
        </p:txBody>
      </p:sp>
      <p:pic>
        <p:nvPicPr>
          <p:cNvPr id="3" name="Picture 2"/>
          <p:cNvPicPr>
            <a:picLocks noChangeAspect="1"/>
          </p:cNvPicPr>
          <p:nvPr/>
        </p:nvPicPr>
        <p:blipFill>
          <a:blip r:embed="rId2"/>
          <a:stretch>
            <a:fillRect/>
          </a:stretch>
        </p:blipFill>
        <p:spPr>
          <a:xfrm>
            <a:off x="6663612" y="0"/>
            <a:ext cx="5528388" cy="6858000"/>
          </a:xfrm>
          <a:prstGeom prst="rect">
            <a:avLst/>
          </a:prstGeom>
        </p:spPr>
      </p:pic>
      <p:pic>
        <p:nvPicPr>
          <p:cNvPr id="8" name="Picture 7"/>
          <p:cNvPicPr>
            <a:picLocks noChangeAspect="1"/>
          </p:cNvPicPr>
          <p:nvPr/>
        </p:nvPicPr>
        <p:blipFill rotWithShape="1">
          <a:blip r:embed="rId3"/>
          <a:srcRect r="57442"/>
          <a:stretch/>
        </p:blipFill>
        <p:spPr>
          <a:xfrm>
            <a:off x="542261" y="1614488"/>
            <a:ext cx="5188688" cy="4416778"/>
          </a:xfrm>
          <a:prstGeom prst="rect">
            <a:avLst/>
          </a:prstGeom>
        </p:spPr>
      </p:pic>
    </p:spTree>
    <p:extLst>
      <p:ext uri="{BB962C8B-B14F-4D97-AF65-F5344CB8AC3E}">
        <p14:creationId xmlns:p14="http://schemas.microsoft.com/office/powerpoint/2010/main" val="2685528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Sub-Area Meeting Objectives</a:t>
            </a:r>
          </a:p>
        </p:txBody>
      </p:sp>
      <p:sp>
        <p:nvSpPr>
          <p:cNvPr id="3" name="Content Placeholder 2"/>
          <p:cNvSpPr>
            <a:spLocks noGrp="1"/>
          </p:cNvSpPr>
          <p:nvPr>
            <p:ph idx="1"/>
          </p:nvPr>
        </p:nvSpPr>
        <p:spPr>
          <a:xfrm>
            <a:off x="838201" y="1601127"/>
            <a:ext cx="5598226" cy="4755225"/>
          </a:xfrm>
        </p:spPr>
        <p:txBody>
          <a:bodyPr/>
          <a:lstStyle/>
          <a:p>
            <a:pPr lvl="0">
              <a:spcAft>
                <a:spcPts val="1200"/>
              </a:spcAft>
            </a:pPr>
            <a:r>
              <a:rPr lang="en-US" dirty="0"/>
              <a:t>Provide an overview of the SSF General Plan process and objectives </a:t>
            </a:r>
          </a:p>
          <a:p>
            <a:pPr lvl="0">
              <a:spcAft>
                <a:spcPts val="1200"/>
              </a:spcAft>
            </a:pPr>
            <a:r>
              <a:rPr lang="en-US" dirty="0"/>
              <a:t>Review citywide and neighborhood conditions</a:t>
            </a:r>
          </a:p>
          <a:p>
            <a:pPr lvl="0">
              <a:spcAft>
                <a:spcPts val="1200"/>
              </a:spcAft>
            </a:pPr>
            <a:r>
              <a:rPr lang="en-US" dirty="0"/>
              <a:t>Discuss what residents love, key issues, and vision for their neighborhood </a:t>
            </a:r>
          </a:p>
          <a:p>
            <a:pPr lvl="0">
              <a:spcAft>
                <a:spcPts val="1200"/>
              </a:spcAft>
            </a:pPr>
            <a:r>
              <a:rPr lang="en-US" dirty="0"/>
              <a:t>Describe upcoming engagement events and ways to get involved</a:t>
            </a:r>
          </a:p>
        </p:txBody>
      </p:sp>
      <p:pic>
        <p:nvPicPr>
          <p:cNvPr id="4" name="Picture 3">
            <a:extLst>
              <a:ext uri="{FF2B5EF4-FFF2-40B4-BE49-F238E27FC236}">
                <a16:creationId xmlns:a16="http://schemas.microsoft.com/office/drawing/2014/main" id="{D83892BC-A1FE-AD4A-8C82-887B00B759C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48747" y="178381"/>
            <a:ext cx="1419343" cy="1436107"/>
          </a:xfrm>
          <a:prstGeom prst="rect">
            <a:avLst/>
          </a:prstGeom>
        </p:spPr>
      </p:pic>
    </p:spTree>
    <p:extLst>
      <p:ext uri="{BB962C8B-B14F-4D97-AF65-F5344CB8AC3E}">
        <p14:creationId xmlns:p14="http://schemas.microsoft.com/office/powerpoint/2010/main" val="3314202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AE8B-EEB6-4E9C-95F2-D9EA0755B4D8}"/>
              </a:ext>
            </a:extLst>
          </p:cNvPr>
          <p:cNvSpPr>
            <a:spLocks noGrp="1"/>
          </p:cNvSpPr>
          <p:nvPr>
            <p:ph type="title"/>
          </p:nvPr>
        </p:nvSpPr>
        <p:spPr/>
        <p:txBody>
          <a:bodyPr/>
          <a:lstStyle/>
          <a:p>
            <a:r>
              <a:rPr lang="en-US" dirty="0"/>
              <a:t>Sub-Area Meeting Format</a:t>
            </a:r>
          </a:p>
        </p:txBody>
      </p:sp>
      <p:sp>
        <p:nvSpPr>
          <p:cNvPr id="3" name="Content Placeholder 2">
            <a:extLst>
              <a:ext uri="{FF2B5EF4-FFF2-40B4-BE49-F238E27FC236}">
                <a16:creationId xmlns:a16="http://schemas.microsoft.com/office/drawing/2014/main" id="{FEE0D048-BBDB-4B3C-843B-677AB09AA40D}"/>
              </a:ext>
            </a:extLst>
          </p:cNvPr>
          <p:cNvSpPr>
            <a:spLocks noGrp="1"/>
          </p:cNvSpPr>
          <p:nvPr>
            <p:ph idx="1"/>
          </p:nvPr>
        </p:nvSpPr>
        <p:spPr>
          <a:xfrm>
            <a:off x="838201" y="1601127"/>
            <a:ext cx="6085113" cy="4755225"/>
          </a:xfrm>
        </p:spPr>
        <p:txBody>
          <a:bodyPr>
            <a:normAutofit/>
          </a:bodyPr>
          <a:lstStyle/>
          <a:p>
            <a:r>
              <a:rPr lang="en-US" dirty="0"/>
              <a:t>Welcome</a:t>
            </a:r>
          </a:p>
          <a:p>
            <a:r>
              <a:rPr lang="en-US" dirty="0"/>
              <a:t>Overview presentation</a:t>
            </a:r>
          </a:p>
          <a:p>
            <a:pPr lvl="1"/>
            <a:r>
              <a:rPr lang="en-US" dirty="0"/>
              <a:t>Overview of Shape SSF and major project components</a:t>
            </a:r>
          </a:p>
          <a:p>
            <a:pPr lvl="1"/>
            <a:r>
              <a:rPr lang="en-US" dirty="0"/>
              <a:t>What is a General Plan and why we are updating it</a:t>
            </a:r>
          </a:p>
          <a:p>
            <a:pPr lvl="1"/>
            <a:r>
              <a:rPr lang="en-US" dirty="0"/>
              <a:t>Baseline Conditions</a:t>
            </a:r>
          </a:p>
          <a:p>
            <a:pPr lvl="2"/>
            <a:r>
              <a:rPr lang="en-US" dirty="0"/>
              <a:t>Citywide demographic and </a:t>
            </a:r>
            <a:br>
              <a:rPr lang="en-US" dirty="0"/>
            </a:br>
            <a:r>
              <a:rPr lang="en-US" dirty="0"/>
              <a:t>socio-economic trends</a:t>
            </a:r>
          </a:p>
          <a:p>
            <a:pPr lvl="2"/>
            <a:r>
              <a:rPr lang="en-US" dirty="0"/>
              <a:t>Neighborhood metrics and maps</a:t>
            </a:r>
          </a:p>
          <a:p>
            <a:r>
              <a:rPr lang="en-US" dirty="0"/>
              <a:t>Small group discussion</a:t>
            </a:r>
          </a:p>
          <a:p>
            <a:r>
              <a:rPr lang="en-US" dirty="0"/>
              <a:t>Next steps</a:t>
            </a:r>
          </a:p>
        </p:txBody>
      </p:sp>
      <p:pic>
        <p:nvPicPr>
          <p:cNvPr id="4" name="Picture 3">
            <a:extLst>
              <a:ext uri="{FF2B5EF4-FFF2-40B4-BE49-F238E27FC236}">
                <a16:creationId xmlns:a16="http://schemas.microsoft.com/office/drawing/2014/main" id="{253BF5ED-F7A4-46F2-B36B-C42EDAB761B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454636" y="1764772"/>
            <a:ext cx="3474720" cy="1906858"/>
          </a:xfrm>
          <a:prstGeom prst="rect">
            <a:avLst/>
          </a:prstGeom>
        </p:spPr>
      </p:pic>
      <p:pic>
        <p:nvPicPr>
          <p:cNvPr id="5" name="Picture 4">
            <a:extLst>
              <a:ext uri="{FF2B5EF4-FFF2-40B4-BE49-F238E27FC236}">
                <a16:creationId xmlns:a16="http://schemas.microsoft.com/office/drawing/2014/main" id="{2BD8F909-FE19-4159-888F-BFE7A76DC6F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54636" y="3821915"/>
            <a:ext cx="3474720" cy="2127467"/>
          </a:xfrm>
          <a:prstGeom prst="rect">
            <a:avLst/>
          </a:prstGeom>
        </p:spPr>
      </p:pic>
      <p:pic>
        <p:nvPicPr>
          <p:cNvPr id="6" name="Picture 5">
            <a:extLst>
              <a:ext uri="{FF2B5EF4-FFF2-40B4-BE49-F238E27FC236}">
                <a16:creationId xmlns:a16="http://schemas.microsoft.com/office/drawing/2014/main" id="{662DB0A2-D6E6-4E86-8133-9328EF36045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48747" y="178381"/>
            <a:ext cx="1419343" cy="1436107"/>
          </a:xfrm>
          <a:prstGeom prst="rect">
            <a:avLst/>
          </a:prstGeom>
        </p:spPr>
      </p:pic>
    </p:spTree>
    <p:extLst>
      <p:ext uri="{BB962C8B-B14F-4D97-AF65-F5344CB8AC3E}">
        <p14:creationId xmlns:p14="http://schemas.microsoft.com/office/powerpoint/2010/main" val="1867920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0D6B-C982-4FA3-B9BD-DDE74F092B46}"/>
              </a:ext>
            </a:extLst>
          </p:cNvPr>
          <p:cNvSpPr>
            <a:spLocks noGrp="1"/>
          </p:cNvSpPr>
          <p:nvPr>
            <p:ph type="title"/>
          </p:nvPr>
        </p:nvSpPr>
        <p:spPr/>
        <p:txBody>
          <a:bodyPr/>
          <a:lstStyle/>
          <a:p>
            <a:r>
              <a:rPr lang="en-US" dirty="0"/>
              <a:t>Sub-Area Meetings: </a:t>
            </a:r>
            <a:br>
              <a:rPr lang="en-US" dirty="0"/>
            </a:br>
            <a:r>
              <a:rPr lang="en-US" dirty="0"/>
              <a:t>Draft Discussion Questions</a:t>
            </a:r>
          </a:p>
        </p:txBody>
      </p:sp>
      <p:sp>
        <p:nvSpPr>
          <p:cNvPr id="3" name="Content Placeholder 2">
            <a:extLst>
              <a:ext uri="{FF2B5EF4-FFF2-40B4-BE49-F238E27FC236}">
                <a16:creationId xmlns:a16="http://schemas.microsoft.com/office/drawing/2014/main" id="{BE436A4F-F77C-4B27-A89B-CF2CC4FF50A2}"/>
              </a:ext>
            </a:extLst>
          </p:cNvPr>
          <p:cNvSpPr>
            <a:spLocks noGrp="1"/>
          </p:cNvSpPr>
          <p:nvPr>
            <p:ph idx="1"/>
          </p:nvPr>
        </p:nvSpPr>
        <p:spPr>
          <a:xfrm>
            <a:off x="838200" y="1981138"/>
            <a:ext cx="6604591" cy="4755225"/>
          </a:xfrm>
        </p:spPr>
        <p:txBody>
          <a:bodyPr/>
          <a:lstStyle/>
          <a:p>
            <a:pPr>
              <a:spcAft>
                <a:spcPts val="1200"/>
              </a:spcAft>
            </a:pPr>
            <a:r>
              <a:rPr lang="en-US" dirty="0"/>
              <a:t>What do you love about your neighborhood?</a:t>
            </a:r>
          </a:p>
          <a:p>
            <a:pPr>
              <a:spcAft>
                <a:spcPts val="1200"/>
              </a:spcAft>
            </a:pPr>
            <a:r>
              <a:rPr lang="en-US" dirty="0"/>
              <a:t>If you could change one thing about your neighborhood, what would it be? </a:t>
            </a:r>
          </a:p>
          <a:p>
            <a:pPr>
              <a:spcAft>
                <a:spcPts val="1200"/>
              </a:spcAft>
            </a:pPr>
            <a:r>
              <a:rPr lang="en-US" dirty="0"/>
              <a:t>What are the key issues that your neighborhood is facing now? </a:t>
            </a:r>
          </a:p>
          <a:p>
            <a:pPr>
              <a:spcAft>
                <a:spcPts val="1200"/>
              </a:spcAft>
            </a:pPr>
            <a:r>
              <a:rPr lang="en-US" dirty="0"/>
              <a:t>In the year 2040, what is your neighborhood’s tagline on the City’s website?</a:t>
            </a:r>
          </a:p>
          <a:p>
            <a:endParaRPr lang="en-US" dirty="0"/>
          </a:p>
        </p:txBody>
      </p:sp>
      <p:pic>
        <p:nvPicPr>
          <p:cNvPr id="4" name="Picture 3">
            <a:extLst>
              <a:ext uri="{FF2B5EF4-FFF2-40B4-BE49-F238E27FC236}">
                <a16:creationId xmlns:a16="http://schemas.microsoft.com/office/drawing/2014/main" id="{3F4E165F-DCE3-4608-A506-FB45F67DBA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48747" y="178381"/>
            <a:ext cx="1419343" cy="1436107"/>
          </a:xfrm>
          <a:prstGeom prst="rect">
            <a:avLst/>
          </a:prstGeom>
        </p:spPr>
      </p:pic>
    </p:spTree>
    <p:extLst>
      <p:ext uri="{BB962C8B-B14F-4D97-AF65-F5344CB8AC3E}">
        <p14:creationId xmlns:p14="http://schemas.microsoft.com/office/powerpoint/2010/main" val="4191414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88925"/>
            <a:ext cx="11262756" cy="1325563"/>
          </a:xfrm>
        </p:spPr>
        <p:txBody>
          <a:bodyPr>
            <a:normAutofit/>
          </a:bodyPr>
          <a:lstStyle/>
          <a:p>
            <a:r>
              <a:rPr lang="en-US" sz="3600" dirty="0"/>
              <a:t>Tentative Locations for Sub-Area Meetings</a:t>
            </a:r>
          </a:p>
        </p:txBody>
      </p:sp>
      <p:pic>
        <p:nvPicPr>
          <p:cNvPr id="7" name="Picture 6">
            <a:extLst>
              <a:ext uri="{FF2B5EF4-FFF2-40B4-BE49-F238E27FC236}">
                <a16:creationId xmlns:a16="http://schemas.microsoft.com/office/drawing/2014/main" id="{94A8564F-CEE5-4ECB-B691-6A91D62964C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0393" y="1257243"/>
            <a:ext cx="8755380" cy="5463540"/>
          </a:xfrm>
          <a:prstGeom prst="rect">
            <a:avLst/>
          </a:prstGeom>
        </p:spPr>
      </p:pic>
      <p:pic>
        <p:nvPicPr>
          <p:cNvPr id="4" name="Picture 3">
            <a:extLst>
              <a:ext uri="{FF2B5EF4-FFF2-40B4-BE49-F238E27FC236}">
                <a16:creationId xmlns:a16="http://schemas.microsoft.com/office/drawing/2014/main" id="{0403FC05-0889-4153-8BC9-7352A660E7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48747" y="178381"/>
            <a:ext cx="1419343" cy="1436107"/>
          </a:xfrm>
          <a:prstGeom prst="rect">
            <a:avLst/>
          </a:prstGeom>
        </p:spPr>
      </p:pic>
    </p:spTree>
    <p:extLst>
      <p:ext uri="{BB962C8B-B14F-4D97-AF65-F5344CB8AC3E}">
        <p14:creationId xmlns:p14="http://schemas.microsoft.com/office/powerpoint/2010/main" val="4810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CAC Input on Sub-Area Meetings</a:t>
            </a:r>
          </a:p>
        </p:txBody>
      </p:sp>
      <p:sp>
        <p:nvSpPr>
          <p:cNvPr id="4" name="Content Placeholder 3"/>
          <p:cNvSpPr>
            <a:spLocks noGrp="1"/>
          </p:cNvSpPr>
          <p:nvPr>
            <p:ph idx="1"/>
          </p:nvPr>
        </p:nvSpPr>
        <p:spPr/>
        <p:txBody>
          <a:bodyPr/>
          <a:lstStyle/>
          <a:p>
            <a:pPr>
              <a:lnSpc>
                <a:spcPct val="100000"/>
              </a:lnSpc>
              <a:spcAft>
                <a:spcPts val="1200"/>
              </a:spcAft>
            </a:pPr>
            <a:r>
              <a:rPr lang="en-US" dirty="0"/>
              <a:t>Are the questions we’re planning to ask at the meetings clear? Are there other questions we should consider?</a:t>
            </a:r>
          </a:p>
          <a:p>
            <a:pPr>
              <a:lnSpc>
                <a:spcPct val="100000"/>
              </a:lnSpc>
              <a:spcAft>
                <a:spcPts val="1200"/>
              </a:spcAft>
            </a:pPr>
            <a:r>
              <a:rPr lang="en-US" dirty="0"/>
              <a:t>Does the format of the meeting seem effective?</a:t>
            </a:r>
          </a:p>
          <a:p>
            <a:pPr>
              <a:lnSpc>
                <a:spcPct val="100000"/>
              </a:lnSpc>
              <a:spcAft>
                <a:spcPts val="1200"/>
              </a:spcAft>
            </a:pPr>
            <a:r>
              <a:rPr lang="en-US" dirty="0"/>
              <a:t>What data / information do you think would be most valuable to aid discussion?</a:t>
            </a:r>
          </a:p>
          <a:p>
            <a:pPr>
              <a:lnSpc>
                <a:spcPct val="100000"/>
              </a:lnSpc>
              <a:spcAft>
                <a:spcPts val="1200"/>
              </a:spcAft>
            </a:pPr>
            <a:r>
              <a:rPr lang="en-US" dirty="0"/>
              <a:t>What role (welcome, table facilitator, </a:t>
            </a:r>
            <a:r>
              <a:rPr lang="en-US" dirty="0" err="1"/>
              <a:t>etc</a:t>
            </a:r>
            <a:r>
              <a:rPr lang="en-US" dirty="0"/>
              <a:t>) would you like to have in the meetings? And at what meeting?</a:t>
            </a:r>
          </a:p>
        </p:txBody>
      </p:sp>
    </p:spTree>
    <p:extLst>
      <p:ext uri="{BB962C8B-B14F-4D97-AF65-F5344CB8AC3E}">
        <p14:creationId xmlns:p14="http://schemas.microsoft.com/office/powerpoint/2010/main" val="253527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latin typeface="Oswald" panose="00000800000000000000" pitchFamily="2" charset="0"/>
              </a:rPr>
              <a:t>Upcoming CAC Schedule</a:t>
            </a:r>
          </a:p>
        </p:txBody>
      </p:sp>
    </p:spTree>
    <p:extLst>
      <p:ext uri="{BB962C8B-B14F-4D97-AF65-F5344CB8AC3E}">
        <p14:creationId xmlns:p14="http://schemas.microsoft.com/office/powerpoint/2010/main" val="3773351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502A91-DA14-ED4E-A5E4-3081E8E44D6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638467" y="288925"/>
            <a:ext cx="1065276" cy="1078992"/>
          </a:xfrm>
          <a:prstGeom prst="rect">
            <a:avLst/>
          </a:prstGeom>
        </p:spPr>
      </p:pic>
      <p:sp>
        <p:nvSpPr>
          <p:cNvPr id="2" name="Title 1"/>
          <p:cNvSpPr>
            <a:spLocks noGrp="1"/>
          </p:cNvSpPr>
          <p:nvPr>
            <p:ph type="title"/>
          </p:nvPr>
        </p:nvSpPr>
        <p:spPr>
          <a:xfrm>
            <a:off x="838200" y="288925"/>
            <a:ext cx="7239000" cy="1325563"/>
          </a:xfrm>
        </p:spPr>
        <p:txBody>
          <a:bodyPr>
            <a:normAutofit/>
          </a:bodyPr>
          <a:lstStyle/>
          <a:p>
            <a:r>
              <a:rPr lang="en-US" dirty="0"/>
              <a:t>CAC Community Forum Topics:</a:t>
            </a:r>
            <a:br>
              <a:rPr lang="en-US" dirty="0"/>
            </a:br>
            <a:r>
              <a:rPr lang="en-US" dirty="0"/>
              <a:t>Potential Schedule </a:t>
            </a:r>
          </a:p>
        </p:txBody>
      </p:sp>
      <p:sp>
        <p:nvSpPr>
          <p:cNvPr id="3" name="Content Placeholder 2"/>
          <p:cNvSpPr>
            <a:spLocks noGrp="1"/>
          </p:cNvSpPr>
          <p:nvPr>
            <p:ph idx="1"/>
          </p:nvPr>
        </p:nvSpPr>
        <p:spPr>
          <a:xfrm>
            <a:off x="838200" y="1833497"/>
            <a:ext cx="7072424" cy="4755225"/>
          </a:xfrm>
        </p:spPr>
        <p:txBody>
          <a:bodyPr>
            <a:normAutofit/>
          </a:bodyPr>
          <a:lstStyle/>
          <a:p>
            <a:pPr>
              <a:spcAft>
                <a:spcPts val="1200"/>
              </a:spcAft>
            </a:pPr>
            <a:r>
              <a:rPr lang="en-US" dirty="0"/>
              <a:t>Emerging Trends in Mobility </a:t>
            </a:r>
            <a:r>
              <a:rPr lang="en-US" i="1" dirty="0"/>
              <a:t>(ten. Oct 2019</a:t>
            </a:r>
            <a:r>
              <a:rPr lang="en-US" dirty="0"/>
              <a:t>)</a:t>
            </a:r>
          </a:p>
          <a:p>
            <a:pPr>
              <a:spcAft>
                <a:spcPts val="1200"/>
              </a:spcAft>
            </a:pPr>
            <a:r>
              <a:rPr lang="en-US" dirty="0"/>
              <a:t>Housing Affordability + Gentrification </a:t>
            </a:r>
            <a:r>
              <a:rPr lang="en-US" i="1" dirty="0"/>
              <a:t>(ten. Jan 2020</a:t>
            </a:r>
            <a:r>
              <a:rPr lang="en-US" dirty="0"/>
              <a:t>)</a:t>
            </a:r>
          </a:p>
          <a:p>
            <a:pPr>
              <a:spcAft>
                <a:spcPts val="1200"/>
              </a:spcAft>
            </a:pPr>
            <a:r>
              <a:rPr lang="en-US" dirty="0"/>
              <a:t>Economic Development, Small Business + Retail </a:t>
            </a:r>
            <a:r>
              <a:rPr lang="en-US" i="1" dirty="0"/>
              <a:t>(ten. March 2020</a:t>
            </a:r>
            <a:r>
              <a:rPr lang="en-US" dirty="0"/>
              <a:t>)</a:t>
            </a:r>
          </a:p>
          <a:p>
            <a:pPr>
              <a:spcAft>
                <a:spcPts val="1200"/>
              </a:spcAft>
            </a:pPr>
            <a:r>
              <a:rPr lang="en-US" dirty="0"/>
              <a:t>Greenhouse Gas Reduction and Climate Change + Adaptation </a:t>
            </a:r>
            <a:r>
              <a:rPr lang="en-US" i="1" dirty="0"/>
              <a:t>(ten. May 2020</a:t>
            </a:r>
            <a:r>
              <a:rPr lang="en-US" dirty="0"/>
              <a:t>)</a:t>
            </a:r>
          </a:p>
          <a:p>
            <a:pPr>
              <a:spcAft>
                <a:spcPts val="1200"/>
              </a:spcAft>
            </a:pPr>
            <a:r>
              <a:rPr lang="en-US" dirty="0"/>
              <a:t>Potential future topics: Aging in Place, Public Safety</a:t>
            </a:r>
          </a:p>
          <a:p>
            <a:pPr marL="0" indent="0">
              <a:buNone/>
            </a:pPr>
            <a:endParaRPr lang="en-US" dirty="0"/>
          </a:p>
        </p:txBody>
      </p:sp>
      <p:pic>
        <p:nvPicPr>
          <p:cNvPr id="6" name="Picture 5">
            <a:extLst>
              <a:ext uri="{FF2B5EF4-FFF2-40B4-BE49-F238E27FC236}">
                <a16:creationId xmlns:a16="http://schemas.microsoft.com/office/drawing/2014/main" id="{72B45693-C26A-4FFC-AA29-0C1CF2433DB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910624" y="1614488"/>
            <a:ext cx="4069566" cy="5193244"/>
          </a:xfrm>
          <a:prstGeom prst="rect">
            <a:avLst/>
          </a:prstGeom>
        </p:spPr>
      </p:pic>
    </p:spTree>
    <p:extLst>
      <p:ext uri="{BB962C8B-B14F-4D97-AF65-F5344CB8AC3E}">
        <p14:creationId xmlns:p14="http://schemas.microsoft.com/office/powerpoint/2010/main" val="1576902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5CC0-4A1D-408D-9C25-FB2B3D024643}"/>
              </a:ext>
            </a:extLst>
          </p:cNvPr>
          <p:cNvSpPr>
            <a:spLocks noGrp="1"/>
          </p:cNvSpPr>
          <p:nvPr>
            <p:ph type="title"/>
          </p:nvPr>
        </p:nvSpPr>
        <p:spPr/>
        <p:txBody>
          <a:bodyPr/>
          <a:lstStyle/>
          <a:p>
            <a:r>
              <a:rPr lang="en-US" dirty="0"/>
              <a:t>Topics for Future CAC Meeting Briefings</a:t>
            </a:r>
          </a:p>
        </p:txBody>
      </p:sp>
      <p:sp>
        <p:nvSpPr>
          <p:cNvPr id="3" name="Content Placeholder 2">
            <a:extLst>
              <a:ext uri="{FF2B5EF4-FFF2-40B4-BE49-F238E27FC236}">
                <a16:creationId xmlns:a16="http://schemas.microsoft.com/office/drawing/2014/main" id="{118DAD39-471E-4652-9351-DEA85505F32D}"/>
              </a:ext>
            </a:extLst>
          </p:cNvPr>
          <p:cNvSpPr>
            <a:spLocks noGrp="1"/>
          </p:cNvSpPr>
          <p:nvPr>
            <p:ph idx="1"/>
          </p:nvPr>
        </p:nvSpPr>
        <p:spPr>
          <a:xfrm>
            <a:off x="838200" y="1601127"/>
            <a:ext cx="9283995" cy="4755225"/>
          </a:xfrm>
        </p:spPr>
        <p:txBody>
          <a:bodyPr/>
          <a:lstStyle/>
          <a:p>
            <a:pPr lvl="0"/>
            <a:r>
              <a:rPr lang="en-US" dirty="0"/>
              <a:t>Crime Stats</a:t>
            </a:r>
          </a:p>
          <a:p>
            <a:pPr lvl="0"/>
            <a:r>
              <a:rPr lang="en-US" dirty="0"/>
              <a:t>Homeless Stats</a:t>
            </a:r>
          </a:p>
          <a:p>
            <a:pPr lvl="0"/>
            <a:r>
              <a:rPr lang="en-US" dirty="0"/>
              <a:t>Biotech East of 101 – history, where they live, what they do, number of people</a:t>
            </a:r>
          </a:p>
          <a:p>
            <a:pPr lvl="0"/>
            <a:r>
              <a:rPr lang="en-US" dirty="0"/>
              <a:t>Bart/Caltrain numbers to understand why people don’t use public transit</a:t>
            </a:r>
          </a:p>
          <a:p>
            <a:pPr lvl="0"/>
            <a:r>
              <a:rPr lang="en-US" dirty="0"/>
              <a:t>TNC’s</a:t>
            </a:r>
          </a:p>
          <a:p>
            <a:pPr lvl="0"/>
            <a:r>
              <a:rPr lang="en-US" dirty="0"/>
              <a:t>Age of building/housing stock and neighborhoods</a:t>
            </a:r>
          </a:p>
          <a:p>
            <a:r>
              <a:rPr lang="en-US" dirty="0"/>
              <a:t>Growth + Impact</a:t>
            </a:r>
          </a:p>
          <a:p>
            <a:endParaRPr lang="en-US" dirty="0"/>
          </a:p>
        </p:txBody>
      </p:sp>
      <p:pic>
        <p:nvPicPr>
          <p:cNvPr id="4" name="Picture 3">
            <a:extLst>
              <a:ext uri="{FF2B5EF4-FFF2-40B4-BE49-F238E27FC236}">
                <a16:creationId xmlns:a16="http://schemas.microsoft.com/office/drawing/2014/main" id="{8DF9731A-D99B-485B-9B7F-6BE0842E2BC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634796" y="288925"/>
            <a:ext cx="1065276" cy="1078992"/>
          </a:xfrm>
          <a:prstGeom prst="rect">
            <a:avLst/>
          </a:prstGeom>
        </p:spPr>
      </p:pic>
    </p:spTree>
    <p:extLst>
      <p:ext uri="{BB962C8B-B14F-4D97-AF65-F5344CB8AC3E}">
        <p14:creationId xmlns:p14="http://schemas.microsoft.com/office/powerpoint/2010/main" val="4043710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9BBECF-A481-DD47-976D-30C5C35966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634796" y="288925"/>
            <a:ext cx="1065276" cy="1078992"/>
          </a:xfrm>
          <a:prstGeom prst="rect">
            <a:avLst/>
          </a:prstGeom>
        </p:spPr>
      </p:pic>
      <p:sp>
        <p:nvSpPr>
          <p:cNvPr id="2" name="Title 1"/>
          <p:cNvSpPr>
            <a:spLocks noGrp="1"/>
          </p:cNvSpPr>
          <p:nvPr>
            <p:ph type="title"/>
          </p:nvPr>
        </p:nvSpPr>
        <p:spPr>
          <a:xfrm>
            <a:off x="838200" y="288925"/>
            <a:ext cx="8162925" cy="1325563"/>
          </a:xfrm>
        </p:spPr>
        <p:txBody>
          <a:bodyPr>
            <a:normAutofit/>
          </a:bodyPr>
          <a:lstStyle/>
          <a:p>
            <a:r>
              <a:rPr lang="en-US" dirty="0"/>
              <a:t>CAC Meeting Topic Schedule – </a:t>
            </a:r>
            <a:br>
              <a:rPr lang="en-US" dirty="0"/>
            </a:br>
            <a:r>
              <a:rPr lang="en-US" dirty="0"/>
              <a:t>Phase 1: Visioning</a:t>
            </a:r>
          </a:p>
        </p:txBody>
      </p:sp>
      <p:sp>
        <p:nvSpPr>
          <p:cNvPr id="3" name="Content Placeholder 2"/>
          <p:cNvSpPr>
            <a:spLocks noGrp="1"/>
          </p:cNvSpPr>
          <p:nvPr>
            <p:ph idx="1"/>
          </p:nvPr>
        </p:nvSpPr>
        <p:spPr>
          <a:xfrm>
            <a:off x="838199" y="1825169"/>
            <a:ext cx="8162925" cy="4755225"/>
          </a:xfrm>
        </p:spPr>
        <p:txBody>
          <a:bodyPr>
            <a:normAutofit fontScale="92500" lnSpcReduction="10000"/>
          </a:bodyPr>
          <a:lstStyle/>
          <a:p>
            <a:r>
              <a:rPr lang="en-US" b="1" dirty="0"/>
              <a:t>Meeting #5 – September 2019 </a:t>
            </a:r>
          </a:p>
          <a:p>
            <a:pPr lvl="1"/>
            <a:r>
              <a:rPr lang="en-US" dirty="0"/>
              <a:t>Existing Conditions Briefing - Transportation</a:t>
            </a:r>
          </a:p>
          <a:p>
            <a:pPr lvl="1"/>
            <a:r>
              <a:rPr lang="en-US" dirty="0"/>
              <a:t>Review Sub-Area Meeting Takeaways </a:t>
            </a:r>
          </a:p>
          <a:p>
            <a:pPr lvl="1"/>
            <a:r>
              <a:rPr lang="en-US" dirty="0"/>
              <a:t>Discuss CAC Forum #1 - Emerging Trends in Mobility </a:t>
            </a:r>
          </a:p>
          <a:p>
            <a:pPr lvl="1"/>
            <a:r>
              <a:rPr lang="en-US" dirty="0"/>
              <a:t>Preview of Community Visioning Workshop / Open House Exercises</a:t>
            </a:r>
          </a:p>
          <a:p>
            <a:r>
              <a:rPr lang="en-US" b="1" dirty="0"/>
              <a:t>Meeting #6 – October 2019 </a:t>
            </a:r>
          </a:p>
          <a:p>
            <a:pPr lvl="1"/>
            <a:r>
              <a:rPr lang="en-US" dirty="0"/>
              <a:t>CAC Community Forum #1: Emerging Trends in Mobility</a:t>
            </a:r>
          </a:p>
          <a:p>
            <a:r>
              <a:rPr lang="en-US" b="1" dirty="0"/>
              <a:t>Meeting #7 – November 2019 </a:t>
            </a:r>
          </a:p>
          <a:p>
            <a:pPr lvl="1"/>
            <a:r>
              <a:rPr lang="en-US" dirty="0"/>
              <a:t>Existing Conditions Briefing – Climate Change</a:t>
            </a:r>
          </a:p>
          <a:p>
            <a:pPr lvl="1"/>
            <a:r>
              <a:rPr lang="en-US" dirty="0"/>
              <a:t>Review Community Visioning Workshop results</a:t>
            </a:r>
          </a:p>
          <a:p>
            <a:pPr lvl="1"/>
            <a:r>
              <a:rPr lang="en-US" dirty="0"/>
              <a:t>Discuss Key Issues and Opportunities List</a:t>
            </a:r>
          </a:p>
          <a:p>
            <a:pPr lvl="1"/>
            <a:r>
              <a:rPr lang="en-US" dirty="0"/>
              <a:t>Discuss Draft Vision and Guiding Principles </a:t>
            </a:r>
          </a:p>
        </p:txBody>
      </p:sp>
    </p:spTree>
    <p:extLst>
      <p:ext uri="{BB962C8B-B14F-4D97-AF65-F5344CB8AC3E}">
        <p14:creationId xmlns:p14="http://schemas.microsoft.com/office/powerpoint/2010/main" val="173481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58870EF-D737-426F-AAA6-E175EAE33B02}"/>
              </a:ext>
            </a:extLst>
          </p:cNvPr>
          <p:cNvSpPr>
            <a:spLocks noGrp="1"/>
          </p:cNvSpPr>
          <p:nvPr>
            <p:ph type="subTitle" idx="1"/>
          </p:nvPr>
        </p:nvSpPr>
        <p:spPr>
          <a:xfrm>
            <a:off x="304059" y="5677593"/>
            <a:ext cx="9669674" cy="666887"/>
          </a:xfrm>
        </p:spPr>
        <p:txBody>
          <a:bodyPr/>
          <a:lstStyle/>
          <a:p>
            <a:r>
              <a:rPr lang="en-US" sz="3200" dirty="0"/>
              <a:t>General Plan Community Advisory Committee Meeting 4</a:t>
            </a:r>
          </a:p>
        </p:txBody>
      </p:sp>
      <p:sp>
        <p:nvSpPr>
          <p:cNvPr id="3" name="Text Placeholder 2">
            <a:extLst>
              <a:ext uri="{FF2B5EF4-FFF2-40B4-BE49-F238E27FC236}">
                <a16:creationId xmlns:a16="http://schemas.microsoft.com/office/drawing/2014/main" id="{6257B5CF-110D-4670-9341-33BBAC50EFA4}"/>
              </a:ext>
            </a:extLst>
          </p:cNvPr>
          <p:cNvSpPr>
            <a:spLocks noGrp="1"/>
          </p:cNvSpPr>
          <p:nvPr>
            <p:ph type="body" sz="quarter" idx="10"/>
          </p:nvPr>
        </p:nvSpPr>
        <p:spPr/>
        <p:txBody>
          <a:bodyPr>
            <a:normAutofit fontScale="85000" lnSpcReduction="20000"/>
          </a:bodyPr>
          <a:lstStyle/>
          <a:p>
            <a:r>
              <a:rPr lang="en-US" dirty="0"/>
              <a:t>July 9, 2019</a:t>
            </a:r>
          </a:p>
        </p:txBody>
      </p:sp>
    </p:spTree>
    <p:extLst>
      <p:ext uri="{BB962C8B-B14F-4D97-AF65-F5344CB8AC3E}">
        <p14:creationId xmlns:p14="http://schemas.microsoft.com/office/powerpoint/2010/main" val="2594014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9C0C3-316D-49F0-94AE-E8EE104D9649}"/>
              </a:ext>
            </a:extLst>
          </p:cNvPr>
          <p:cNvSpPr>
            <a:spLocks noGrp="1"/>
          </p:cNvSpPr>
          <p:nvPr>
            <p:ph type="title"/>
          </p:nvPr>
        </p:nvSpPr>
        <p:spPr/>
        <p:txBody>
          <a:bodyPr/>
          <a:lstStyle/>
          <a:p>
            <a:r>
              <a:rPr lang="en-US" dirty="0"/>
              <a:t>Meeting Topics</a:t>
            </a:r>
          </a:p>
        </p:txBody>
      </p:sp>
      <p:sp>
        <p:nvSpPr>
          <p:cNvPr id="5" name="Content Placeholder 4">
            <a:extLst>
              <a:ext uri="{FF2B5EF4-FFF2-40B4-BE49-F238E27FC236}">
                <a16:creationId xmlns:a16="http://schemas.microsoft.com/office/drawing/2014/main" id="{DF5FC8AE-7254-499E-9BFD-77B75956D817}"/>
              </a:ext>
            </a:extLst>
          </p:cNvPr>
          <p:cNvSpPr>
            <a:spLocks noGrp="1"/>
          </p:cNvSpPr>
          <p:nvPr>
            <p:ph idx="1"/>
          </p:nvPr>
        </p:nvSpPr>
        <p:spPr>
          <a:xfrm>
            <a:off x="838199" y="1601127"/>
            <a:ext cx="9326881" cy="4967948"/>
          </a:xfrm>
        </p:spPr>
        <p:txBody>
          <a:bodyPr>
            <a:normAutofit/>
          </a:bodyPr>
          <a:lstStyle/>
          <a:p>
            <a:pPr marL="628650" indent="-628650">
              <a:spcAft>
                <a:spcPts val="600"/>
              </a:spcAft>
              <a:buFont typeface="+mj-lt"/>
              <a:buAutoNum type="arabicPeriod"/>
            </a:pPr>
            <a:r>
              <a:rPr lang="en-US" dirty="0"/>
              <a:t>Overview of Demographic + Socio-Economic Trends</a:t>
            </a:r>
          </a:p>
          <a:p>
            <a:pPr marL="628650" indent="-628650">
              <a:spcAft>
                <a:spcPts val="600"/>
              </a:spcAft>
              <a:buFont typeface="+mj-lt"/>
              <a:buAutoNum type="arabicPeriod"/>
            </a:pPr>
            <a:r>
              <a:rPr lang="en-US" dirty="0"/>
              <a:t>Stakeholder Meeting Update</a:t>
            </a:r>
          </a:p>
          <a:p>
            <a:pPr marL="628650" indent="-628650">
              <a:spcAft>
                <a:spcPts val="600"/>
              </a:spcAft>
              <a:buFont typeface="+mj-lt"/>
              <a:buAutoNum type="arabicPeriod"/>
            </a:pPr>
            <a:r>
              <a:rPr lang="en-US" dirty="0"/>
              <a:t>Overview of Sub-Area (Neighborhood) Meetings</a:t>
            </a:r>
          </a:p>
          <a:p>
            <a:pPr marL="628650" indent="-628650">
              <a:spcAft>
                <a:spcPts val="600"/>
              </a:spcAft>
              <a:buFont typeface="+mj-lt"/>
              <a:buAutoNum type="arabicPeriod"/>
            </a:pPr>
            <a:r>
              <a:rPr lang="en-US" dirty="0"/>
              <a:t>Upcoming CAC Schedule</a:t>
            </a:r>
          </a:p>
        </p:txBody>
      </p:sp>
    </p:spTree>
    <p:extLst>
      <p:ext uri="{BB962C8B-B14F-4D97-AF65-F5344CB8AC3E}">
        <p14:creationId xmlns:p14="http://schemas.microsoft.com/office/powerpoint/2010/main" val="1968279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We Heard about Potential CAC Community Forum Topics</a:t>
            </a:r>
          </a:p>
        </p:txBody>
      </p:sp>
      <p:sp>
        <p:nvSpPr>
          <p:cNvPr id="4" name="Content Placeholder 3"/>
          <p:cNvSpPr>
            <a:spLocks noGrp="1"/>
          </p:cNvSpPr>
          <p:nvPr>
            <p:ph idx="1"/>
          </p:nvPr>
        </p:nvSpPr>
        <p:spPr>
          <a:xfrm>
            <a:off x="838200" y="1917094"/>
            <a:ext cx="6948213" cy="6288755"/>
          </a:xfrm>
        </p:spPr>
        <p:txBody>
          <a:bodyPr>
            <a:normAutofit/>
          </a:bodyPr>
          <a:lstStyle/>
          <a:p>
            <a:pPr lvl="0"/>
            <a:r>
              <a:rPr lang="en-US" dirty="0"/>
              <a:t>Small Business </a:t>
            </a:r>
            <a:endParaRPr lang="en-US" sz="3200" dirty="0"/>
          </a:p>
          <a:p>
            <a:pPr lvl="1"/>
            <a:r>
              <a:rPr lang="en-US" dirty="0"/>
              <a:t>Survival of ground floor of residential buildings (including parking)</a:t>
            </a:r>
            <a:endParaRPr lang="en-US" sz="3200" dirty="0"/>
          </a:p>
          <a:p>
            <a:pPr lvl="1"/>
            <a:r>
              <a:rPr lang="en-US" dirty="0"/>
              <a:t>Emerging trends in retail</a:t>
            </a:r>
            <a:endParaRPr lang="en-US" sz="3200" dirty="0"/>
          </a:p>
          <a:p>
            <a:pPr lvl="0">
              <a:spcBef>
                <a:spcPts val="1800"/>
              </a:spcBef>
              <a:spcAft>
                <a:spcPts val="1200"/>
              </a:spcAft>
            </a:pPr>
            <a:r>
              <a:rPr lang="en-US" dirty="0"/>
              <a:t>Climate Change – both mitigation and adaptation</a:t>
            </a:r>
          </a:p>
          <a:p>
            <a:pPr marL="0" lvl="0" indent="0">
              <a:spcBef>
                <a:spcPts val="1800"/>
              </a:spcBef>
              <a:spcAft>
                <a:spcPts val="1200"/>
              </a:spcAft>
              <a:buNone/>
            </a:pPr>
            <a:endParaRPr lang="en-US" dirty="0"/>
          </a:p>
          <a:p>
            <a:endParaRPr lang="en-US" dirty="0"/>
          </a:p>
        </p:txBody>
      </p:sp>
      <p:pic>
        <p:nvPicPr>
          <p:cNvPr id="5" name="Picture 4">
            <a:extLst>
              <a:ext uri="{FF2B5EF4-FFF2-40B4-BE49-F238E27FC236}">
                <a16:creationId xmlns:a16="http://schemas.microsoft.com/office/drawing/2014/main" id="{63A13A91-1776-4C3D-AFC1-9C68D2BE6D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7504127" y="2246717"/>
            <a:ext cx="5057831" cy="3793373"/>
          </a:xfrm>
          <a:prstGeom prst="rect">
            <a:avLst/>
          </a:prstGeom>
        </p:spPr>
      </p:pic>
      <p:pic>
        <p:nvPicPr>
          <p:cNvPr id="6" name="Picture 5">
            <a:extLst>
              <a:ext uri="{FF2B5EF4-FFF2-40B4-BE49-F238E27FC236}">
                <a16:creationId xmlns:a16="http://schemas.microsoft.com/office/drawing/2014/main" id="{E9362F74-342D-4AB5-8AB7-B33CBD1D92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38467" y="288925"/>
            <a:ext cx="1065276" cy="1078992"/>
          </a:xfrm>
          <a:prstGeom prst="rect">
            <a:avLst/>
          </a:prstGeom>
        </p:spPr>
      </p:pic>
    </p:spTree>
    <p:extLst>
      <p:ext uri="{BB962C8B-B14F-4D97-AF65-F5344CB8AC3E}">
        <p14:creationId xmlns:p14="http://schemas.microsoft.com/office/powerpoint/2010/main" val="3681196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Oswald" panose="00000800000000000000" pitchFamily="2" charset="0"/>
              </a:rPr>
              <a:t>Overview of Demographic + Socio-Economic Trends</a:t>
            </a:r>
          </a:p>
        </p:txBody>
      </p:sp>
    </p:spTree>
    <p:extLst>
      <p:ext uri="{BB962C8B-B14F-4D97-AF65-F5344CB8AC3E}">
        <p14:creationId xmlns:p14="http://schemas.microsoft.com/office/powerpoint/2010/main" val="146522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r>
              <a:rPr lang="en-US" dirty="0"/>
              <a:t>Population Trends</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4783" y="1412593"/>
            <a:ext cx="1181601" cy="1181601"/>
          </a:xfrm>
          <a:prstGeom prst="rect">
            <a:avLst/>
          </a:prstGeom>
          <a:noFill/>
        </p:spPr>
      </p:pic>
      <p:sp>
        <p:nvSpPr>
          <p:cNvPr id="8" name="Title 1">
            <a:extLst>
              <a:ext uri="{FF2B5EF4-FFF2-40B4-BE49-F238E27FC236}">
                <a16:creationId xmlns:a16="http://schemas.microsoft.com/office/drawing/2014/main" id="{B1D1D526-32F7-43BE-AA61-8D3D0F3D6C5D}"/>
              </a:ext>
            </a:extLst>
          </p:cNvPr>
          <p:cNvSpPr txBox="1">
            <a:spLocks/>
          </p:cNvSpPr>
          <p:nvPr/>
        </p:nvSpPr>
        <p:spPr>
          <a:xfrm>
            <a:off x="1860685" y="1278267"/>
            <a:ext cx="1783444"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67,120</a:t>
            </a:r>
          </a:p>
          <a:p>
            <a:pPr algn="ctr"/>
            <a:r>
              <a:rPr lang="en-US" sz="2000" b="0" dirty="0">
                <a:solidFill>
                  <a:schemeClr val="tx1"/>
                </a:solidFill>
                <a:latin typeface="Source Sans Pro Light" panose="020B0403030403020204" pitchFamily="34" charset="0"/>
                <a:ea typeface="Source Sans Pro Light" panose="020B0403030403020204" pitchFamily="34" charset="0"/>
              </a:rPr>
              <a:t>people in 2017</a:t>
            </a:r>
          </a:p>
        </p:txBody>
      </p:sp>
      <p:sp>
        <p:nvSpPr>
          <p:cNvPr id="9" name="Title 1">
            <a:extLst>
              <a:ext uri="{FF2B5EF4-FFF2-40B4-BE49-F238E27FC236}">
                <a16:creationId xmlns:a16="http://schemas.microsoft.com/office/drawing/2014/main" id="{B1D1D526-32F7-43BE-AA61-8D3D0F3D6C5D}"/>
              </a:ext>
            </a:extLst>
          </p:cNvPr>
          <p:cNvSpPr txBox="1">
            <a:spLocks/>
          </p:cNvSpPr>
          <p:nvPr/>
        </p:nvSpPr>
        <p:spPr>
          <a:xfrm>
            <a:off x="1958031" y="4074820"/>
            <a:ext cx="17834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9%</a:t>
            </a:r>
          </a:p>
          <a:p>
            <a:pPr algn="ctr"/>
            <a:r>
              <a:rPr lang="en-US" sz="2000" b="0" dirty="0">
                <a:solidFill>
                  <a:schemeClr val="tx1"/>
                </a:solidFill>
                <a:latin typeface="Source Sans Pro Light" panose="020B0403030403020204" pitchFamily="34" charset="0"/>
                <a:ea typeface="Source Sans Pro Light" panose="020B0403030403020204" pitchFamily="34" charset="0"/>
              </a:rPr>
              <a:t>of the county population</a:t>
            </a:r>
          </a:p>
        </p:txBody>
      </p:sp>
      <p:sp>
        <p:nvSpPr>
          <p:cNvPr id="10" name="Title 1">
            <a:extLst>
              <a:ext uri="{FF2B5EF4-FFF2-40B4-BE49-F238E27FC236}">
                <a16:creationId xmlns:a16="http://schemas.microsoft.com/office/drawing/2014/main" id="{B1D1D526-32F7-43BE-AA61-8D3D0F3D6C5D}"/>
              </a:ext>
            </a:extLst>
          </p:cNvPr>
          <p:cNvSpPr txBox="1">
            <a:spLocks/>
          </p:cNvSpPr>
          <p:nvPr/>
        </p:nvSpPr>
        <p:spPr>
          <a:xfrm>
            <a:off x="1860685" y="2594194"/>
            <a:ext cx="1876510"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+24%</a:t>
            </a:r>
          </a:p>
          <a:p>
            <a:pPr algn="ctr"/>
            <a:r>
              <a:rPr lang="en-US" sz="2000" b="0" dirty="0">
                <a:solidFill>
                  <a:schemeClr val="tx1"/>
                </a:solidFill>
                <a:latin typeface="Source Sans Pro Light" panose="020B0403030403020204" pitchFamily="34" charset="0"/>
                <a:ea typeface="Source Sans Pro Light" panose="020B0403030403020204" pitchFamily="34" charset="0"/>
              </a:rPr>
              <a:t>increase since </a:t>
            </a:r>
            <a:r>
              <a:rPr lang="en-US" sz="2000" dirty="0">
                <a:solidFill>
                  <a:schemeClr val="tx1"/>
                </a:solidFill>
              </a:rPr>
              <a:t>1990</a:t>
            </a:r>
          </a:p>
          <a:p>
            <a:pPr algn="ctr"/>
            <a:r>
              <a:rPr lang="en-US" sz="2000" dirty="0">
                <a:solidFill>
                  <a:schemeClr val="tx1"/>
                </a:solidFill>
              </a:rPr>
              <a:t>(12,808 people)</a:t>
            </a:r>
          </a:p>
        </p:txBody>
      </p:sp>
      <p:sp>
        <p:nvSpPr>
          <p:cNvPr id="3" name="Arrow: Up 2">
            <a:extLst>
              <a:ext uri="{FF2B5EF4-FFF2-40B4-BE49-F238E27FC236}">
                <a16:creationId xmlns:a16="http://schemas.microsoft.com/office/drawing/2014/main" id="{63E3C5B3-D3CE-441B-9298-406EBDD30C8D}"/>
              </a:ext>
            </a:extLst>
          </p:cNvPr>
          <p:cNvSpPr/>
          <p:nvPr/>
        </p:nvSpPr>
        <p:spPr>
          <a:xfrm>
            <a:off x="778528" y="2856765"/>
            <a:ext cx="723209" cy="806769"/>
          </a:xfrm>
          <a:prstGeom prst="up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3B143CDC-E6B5-4B03-807A-93477DB3430B}"/>
              </a:ext>
            </a:extLst>
          </p:cNvPr>
          <p:cNvGraphicFramePr>
            <a:graphicFrameLocks/>
          </p:cNvGraphicFramePr>
          <p:nvPr>
            <p:extLst>
              <p:ext uri="{D42A27DB-BD31-4B8C-83A1-F6EECF244321}">
                <p14:modId xmlns:p14="http://schemas.microsoft.com/office/powerpoint/2010/main" val="3509304215"/>
              </p:ext>
            </p:extLst>
          </p:nvPr>
        </p:nvGraphicFramePr>
        <p:xfrm>
          <a:off x="4005196" y="1514994"/>
          <a:ext cx="7192647" cy="4353863"/>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C6FCCB2A-A081-48C1-9EA7-C472C5A5383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2241" y="4279710"/>
            <a:ext cx="915782" cy="915782"/>
          </a:xfrm>
          <a:prstGeom prst="rect">
            <a:avLst/>
          </a:prstGeom>
        </p:spPr>
      </p:pic>
      <p:pic>
        <p:nvPicPr>
          <p:cNvPr id="12" name="Picture 11">
            <a:extLst>
              <a:ext uri="{FF2B5EF4-FFF2-40B4-BE49-F238E27FC236}">
                <a16:creationId xmlns:a16="http://schemas.microsoft.com/office/drawing/2014/main" id="{B6D6E467-80E8-4D25-B16A-6CE4D126B3D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2980" y="5405005"/>
            <a:ext cx="1321354" cy="1321354"/>
          </a:xfrm>
          <a:prstGeom prst="rect">
            <a:avLst/>
          </a:prstGeom>
        </p:spPr>
      </p:pic>
      <p:sp>
        <p:nvSpPr>
          <p:cNvPr id="13" name="Title 1">
            <a:extLst>
              <a:ext uri="{FF2B5EF4-FFF2-40B4-BE49-F238E27FC236}">
                <a16:creationId xmlns:a16="http://schemas.microsoft.com/office/drawing/2014/main" id="{51229A9F-7000-4FC7-B15B-EE690A3A077E}"/>
              </a:ext>
            </a:extLst>
          </p:cNvPr>
          <p:cNvSpPr txBox="1">
            <a:spLocks/>
          </p:cNvSpPr>
          <p:nvPr/>
        </p:nvSpPr>
        <p:spPr>
          <a:xfrm>
            <a:off x="1918334" y="5516883"/>
            <a:ext cx="17834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+2,133</a:t>
            </a:r>
          </a:p>
          <a:p>
            <a:pPr algn="ctr"/>
            <a:r>
              <a:rPr lang="en-US" sz="2000" b="0" dirty="0">
                <a:solidFill>
                  <a:schemeClr val="tx1"/>
                </a:solidFill>
                <a:latin typeface="Source Sans Pro Light" panose="020B0403030403020204" pitchFamily="34" charset="0"/>
                <a:ea typeface="Source Sans Pro Light" panose="020B0403030403020204" pitchFamily="34" charset="0"/>
              </a:rPr>
              <a:t>Housing units since </a:t>
            </a:r>
            <a:r>
              <a:rPr lang="en-US" sz="2000" dirty="0">
                <a:solidFill>
                  <a:schemeClr val="tx1"/>
                </a:solidFill>
              </a:rPr>
              <a:t>1990</a:t>
            </a:r>
          </a:p>
        </p:txBody>
      </p:sp>
    </p:spTree>
    <p:extLst>
      <p:ext uri="{BB962C8B-B14F-4D97-AF65-F5344CB8AC3E}">
        <p14:creationId xmlns:p14="http://schemas.microsoft.com/office/powerpoint/2010/main" val="3275474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Race / Ethnicity</a:t>
            </a:r>
          </a:p>
        </p:txBody>
      </p:sp>
      <p:sp>
        <p:nvSpPr>
          <p:cNvPr id="3" name="Content Placeholder 2"/>
          <p:cNvSpPr>
            <a:spLocks noGrp="1"/>
          </p:cNvSpPr>
          <p:nvPr>
            <p:ph idx="1"/>
          </p:nvPr>
        </p:nvSpPr>
        <p:spPr>
          <a:xfrm>
            <a:off x="666386" y="1695502"/>
            <a:ext cx="925286" cy="495961"/>
          </a:xfrm>
        </p:spPr>
        <p:txBody>
          <a:bodyPr/>
          <a:lstStyle/>
          <a:p>
            <a:pPr marL="0" indent="0">
              <a:buNone/>
            </a:pPr>
            <a:r>
              <a:rPr lang="en-US" dirty="0">
                <a:latin typeface="Oswald" panose="00000800000000000000" pitchFamily="2" charset="0"/>
              </a:rPr>
              <a:t>1990</a:t>
            </a:r>
          </a:p>
        </p:txBody>
      </p:sp>
      <p:sp>
        <p:nvSpPr>
          <p:cNvPr id="6" name="Content Placeholder 2"/>
          <p:cNvSpPr txBox="1">
            <a:spLocks/>
          </p:cNvSpPr>
          <p:nvPr/>
        </p:nvSpPr>
        <p:spPr>
          <a:xfrm>
            <a:off x="3304350" y="1695502"/>
            <a:ext cx="925286" cy="495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latin typeface="Oswald" panose="00000800000000000000" pitchFamily="2" charset="0"/>
              </a:rPr>
              <a:t>2010</a:t>
            </a:r>
          </a:p>
        </p:txBody>
      </p:sp>
      <p:sp>
        <p:nvSpPr>
          <p:cNvPr id="8" name="Content Placeholder 2"/>
          <p:cNvSpPr txBox="1">
            <a:spLocks/>
          </p:cNvSpPr>
          <p:nvPr/>
        </p:nvSpPr>
        <p:spPr>
          <a:xfrm>
            <a:off x="5889225" y="1702053"/>
            <a:ext cx="925286" cy="495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buClr>
                <a:srgbClr val="E0553A"/>
              </a:buClr>
              <a:buFont typeface="Wingdings" panose="05000000000000000000" pitchFamily="2" charset="2"/>
              <a:buChar char="§"/>
              <a:defRPr sz="2400" kern="1200">
                <a:solidFill>
                  <a:schemeClr val="tx1">
                    <a:lumMod val="75000"/>
                  </a:schemeClr>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latin typeface="Oswald" panose="00000800000000000000" pitchFamily="2" charset="0"/>
              </a:rPr>
              <a:t>2017</a:t>
            </a:r>
          </a:p>
        </p:txBody>
      </p:sp>
      <p:pic>
        <p:nvPicPr>
          <p:cNvPr id="13" name="Picture 12">
            <a:extLst>
              <a:ext uri="{FF2B5EF4-FFF2-40B4-BE49-F238E27FC236}">
                <a16:creationId xmlns:a16="http://schemas.microsoft.com/office/drawing/2014/main" id="{9F6CA6DC-8BEC-49C1-B555-A5086C36F8AA}"/>
              </a:ext>
            </a:extLst>
          </p:cNvPr>
          <p:cNvPicPr>
            <a:picLocks noChangeAspect="1"/>
          </p:cNvPicPr>
          <p:nvPr/>
        </p:nvPicPr>
        <p:blipFill rotWithShape="1">
          <a:blip r:embed="rId3"/>
          <a:srcRect t="11220"/>
          <a:stretch/>
        </p:blipFill>
        <p:spPr>
          <a:xfrm>
            <a:off x="666386" y="2083885"/>
            <a:ext cx="10338099" cy="3924085"/>
          </a:xfrm>
          <a:prstGeom prst="rect">
            <a:avLst/>
          </a:prstGeom>
        </p:spPr>
      </p:pic>
    </p:spTree>
    <p:extLst>
      <p:ext uri="{BB962C8B-B14F-4D97-AF65-F5344CB8AC3E}">
        <p14:creationId xmlns:p14="http://schemas.microsoft.com/office/powerpoint/2010/main" val="4273929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EE0E78-0EEE-4335-B003-EA69F165F80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0131" y="1087461"/>
            <a:ext cx="8695452" cy="5379887"/>
          </a:xfrm>
          <a:prstGeom prst="rect">
            <a:avLst/>
          </a:prstGeom>
        </p:spPr>
      </p:pic>
      <p:sp>
        <p:nvSpPr>
          <p:cNvPr id="2" name="Title 1"/>
          <p:cNvSpPr>
            <a:spLocks noGrp="1"/>
          </p:cNvSpPr>
          <p:nvPr>
            <p:ph type="title"/>
          </p:nvPr>
        </p:nvSpPr>
        <p:spPr/>
        <p:txBody>
          <a:bodyPr/>
          <a:lstStyle/>
          <a:p>
            <a:r>
              <a:rPr lang="en-US" dirty="0"/>
              <a:t>Latino Population</a:t>
            </a:r>
          </a:p>
        </p:txBody>
      </p:sp>
      <p:pic>
        <p:nvPicPr>
          <p:cNvPr id="7" name="Picture 6">
            <a:extLst>
              <a:ext uri="{FF2B5EF4-FFF2-40B4-BE49-F238E27FC236}">
                <a16:creationId xmlns:a16="http://schemas.microsoft.com/office/drawing/2014/main" id="{187B4CB2-B4B4-49EE-8C24-D94D08C9619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306755" y="4114085"/>
            <a:ext cx="1805894" cy="1419786"/>
          </a:xfrm>
          <a:prstGeom prst="rect">
            <a:avLst/>
          </a:prstGeom>
        </p:spPr>
      </p:pic>
      <p:pic>
        <p:nvPicPr>
          <p:cNvPr id="8" name="Picture 7">
            <a:extLst>
              <a:ext uri="{FF2B5EF4-FFF2-40B4-BE49-F238E27FC236}">
                <a16:creationId xmlns:a16="http://schemas.microsoft.com/office/drawing/2014/main" id="{788A8D17-56BB-4C61-A59B-4A806885927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306755" y="2980487"/>
            <a:ext cx="2483227" cy="950717"/>
          </a:xfrm>
          <a:prstGeom prst="rect">
            <a:avLst/>
          </a:prstGeom>
        </p:spPr>
      </p:pic>
      <p:pic>
        <p:nvPicPr>
          <p:cNvPr id="4" name="Picture 3">
            <a:extLst>
              <a:ext uri="{FF2B5EF4-FFF2-40B4-BE49-F238E27FC236}">
                <a16:creationId xmlns:a16="http://schemas.microsoft.com/office/drawing/2014/main" id="{47F4CDCA-6F76-4BDD-B2C4-01A32A173A4E}"/>
              </a:ext>
            </a:extLst>
          </p:cNvPr>
          <p:cNvPicPr>
            <a:picLocks noChangeAspect="1"/>
          </p:cNvPicPr>
          <p:nvPr/>
        </p:nvPicPr>
        <p:blipFill>
          <a:blip r:embed="rId6"/>
          <a:stretch>
            <a:fillRect/>
          </a:stretch>
        </p:blipFill>
        <p:spPr>
          <a:xfrm>
            <a:off x="9306755" y="1190970"/>
            <a:ext cx="1715192" cy="1789517"/>
          </a:xfrm>
          <a:prstGeom prst="rect">
            <a:avLst/>
          </a:prstGeom>
        </p:spPr>
      </p:pic>
    </p:spTree>
    <p:extLst>
      <p:ext uri="{BB962C8B-B14F-4D97-AF65-F5344CB8AC3E}">
        <p14:creationId xmlns:p14="http://schemas.microsoft.com/office/powerpoint/2010/main" val="1204402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5F0742-2242-403E-BAD1-B37328ED683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26878" y="1123309"/>
            <a:ext cx="8792086" cy="5445766"/>
          </a:xfrm>
          <a:prstGeom prst="rect">
            <a:avLst/>
          </a:prstGeom>
        </p:spPr>
      </p:pic>
      <p:sp>
        <p:nvSpPr>
          <p:cNvPr id="2" name="Title 1"/>
          <p:cNvSpPr>
            <a:spLocks noGrp="1"/>
          </p:cNvSpPr>
          <p:nvPr>
            <p:ph type="title"/>
          </p:nvPr>
        </p:nvSpPr>
        <p:spPr/>
        <p:txBody>
          <a:bodyPr/>
          <a:lstStyle/>
          <a:p>
            <a:r>
              <a:rPr lang="en-US" dirty="0"/>
              <a:t>Asian or Pacific Islander Population</a:t>
            </a:r>
          </a:p>
        </p:txBody>
      </p:sp>
      <p:pic>
        <p:nvPicPr>
          <p:cNvPr id="8" name="Picture 7">
            <a:extLst>
              <a:ext uri="{FF2B5EF4-FFF2-40B4-BE49-F238E27FC236}">
                <a16:creationId xmlns:a16="http://schemas.microsoft.com/office/drawing/2014/main" id="{CB5B382B-7208-41E3-AA7A-9BA26A8852C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380199" y="4155726"/>
            <a:ext cx="1941328" cy="1467525"/>
          </a:xfrm>
          <a:prstGeom prst="rect">
            <a:avLst/>
          </a:prstGeom>
        </p:spPr>
      </p:pic>
      <p:pic>
        <p:nvPicPr>
          <p:cNvPr id="9" name="Picture 8">
            <a:extLst>
              <a:ext uri="{FF2B5EF4-FFF2-40B4-BE49-F238E27FC236}">
                <a16:creationId xmlns:a16="http://schemas.microsoft.com/office/drawing/2014/main" id="{3CD94FFE-9C5F-458B-AEE5-1651960A66E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380199" y="3022128"/>
            <a:ext cx="2483227" cy="950717"/>
          </a:xfrm>
          <a:prstGeom prst="rect">
            <a:avLst/>
          </a:prstGeom>
        </p:spPr>
      </p:pic>
      <p:pic>
        <p:nvPicPr>
          <p:cNvPr id="4" name="Picture 3">
            <a:extLst>
              <a:ext uri="{FF2B5EF4-FFF2-40B4-BE49-F238E27FC236}">
                <a16:creationId xmlns:a16="http://schemas.microsoft.com/office/drawing/2014/main" id="{08300E0B-6A51-4344-B212-CF1AE2E93BF3}"/>
              </a:ext>
            </a:extLst>
          </p:cNvPr>
          <p:cNvPicPr>
            <a:picLocks noChangeAspect="1"/>
          </p:cNvPicPr>
          <p:nvPr/>
        </p:nvPicPr>
        <p:blipFill>
          <a:blip r:embed="rId6"/>
          <a:stretch>
            <a:fillRect/>
          </a:stretch>
        </p:blipFill>
        <p:spPr>
          <a:xfrm>
            <a:off x="9380199" y="1234749"/>
            <a:ext cx="1754169" cy="1812254"/>
          </a:xfrm>
          <a:prstGeom prst="rect">
            <a:avLst/>
          </a:prstGeom>
        </p:spPr>
      </p:pic>
    </p:spTree>
    <p:extLst>
      <p:ext uri="{BB962C8B-B14F-4D97-AF65-F5344CB8AC3E}">
        <p14:creationId xmlns:p14="http://schemas.microsoft.com/office/powerpoint/2010/main" val="326360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6443-8D9D-44A9-AA1D-F4F8512AC184}"/>
              </a:ext>
            </a:extLst>
          </p:cNvPr>
          <p:cNvSpPr>
            <a:spLocks noGrp="1"/>
          </p:cNvSpPr>
          <p:nvPr>
            <p:ph type="title"/>
          </p:nvPr>
        </p:nvSpPr>
        <p:spPr/>
        <p:txBody>
          <a:bodyPr/>
          <a:lstStyle/>
          <a:p>
            <a:r>
              <a:rPr lang="en-US" dirty="0"/>
              <a:t>Youth and Senior Trends</a:t>
            </a:r>
          </a:p>
        </p:txBody>
      </p:sp>
      <p:pic>
        <p:nvPicPr>
          <p:cNvPr id="7" name="Picture 6">
            <a:extLst>
              <a:ext uri="{FF2B5EF4-FFF2-40B4-BE49-F238E27FC236}">
                <a16:creationId xmlns:a16="http://schemas.microsoft.com/office/drawing/2014/main" id="{1F638479-9757-4577-9B4D-13A6DB1283C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2164" y="1766597"/>
            <a:ext cx="2102926" cy="2102926"/>
          </a:xfrm>
          <a:prstGeom prst="rect">
            <a:avLst/>
          </a:prstGeom>
        </p:spPr>
      </p:pic>
      <p:pic>
        <p:nvPicPr>
          <p:cNvPr id="8" name="Picture 7">
            <a:extLst>
              <a:ext uri="{FF2B5EF4-FFF2-40B4-BE49-F238E27FC236}">
                <a16:creationId xmlns:a16="http://schemas.microsoft.com/office/drawing/2014/main" id="{2D902304-E484-4474-8891-7D7E02DD93D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037339" y="1933486"/>
            <a:ext cx="1769833" cy="1769833"/>
          </a:xfrm>
          <a:prstGeom prst="rect">
            <a:avLst/>
          </a:prstGeom>
        </p:spPr>
      </p:pic>
      <p:sp>
        <p:nvSpPr>
          <p:cNvPr id="10" name="Arrow: Down 9">
            <a:extLst>
              <a:ext uri="{FF2B5EF4-FFF2-40B4-BE49-F238E27FC236}">
                <a16:creationId xmlns:a16="http://schemas.microsoft.com/office/drawing/2014/main" id="{477259FF-680E-4893-B369-42A4DB872D51}"/>
              </a:ext>
            </a:extLst>
          </p:cNvPr>
          <p:cNvSpPr/>
          <p:nvPr/>
        </p:nvSpPr>
        <p:spPr>
          <a:xfrm flipV="1">
            <a:off x="10512927" y="4438803"/>
            <a:ext cx="899031" cy="120053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4F0413A-F954-4ACA-9B08-B892EED0BAC5}"/>
              </a:ext>
            </a:extLst>
          </p:cNvPr>
          <p:cNvSpPr txBox="1">
            <a:spLocks/>
          </p:cNvSpPr>
          <p:nvPr/>
        </p:nvSpPr>
        <p:spPr>
          <a:xfrm>
            <a:off x="165665" y="3311667"/>
            <a:ext cx="2167533"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t>+1%</a:t>
            </a:r>
          </a:p>
        </p:txBody>
      </p:sp>
      <p:sp>
        <p:nvSpPr>
          <p:cNvPr id="12" name="Title 1">
            <a:extLst>
              <a:ext uri="{FF2B5EF4-FFF2-40B4-BE49-F238E27FC236}">
                <a16:creationId xmlns:a16="http://schemas.microsoft.com/office/drawing/2014/main" id="{8331B27C-958E-4667-A87F-F6B501D0A7D4}"/>
              </a:ext>
            </a:extLst>
          </p:cNvPr>
          <p:cNvSpPr txBox="1">
            <a:spLocks/>
          </p:cNvSpPr>
          <p:nvPr/>
        </p:nvSpPr>
        <p:spPr>
          <a:xfrm>
            <a:off x="9872702" y="3241356"/>
            <a:ext cx="2285961" cy="1621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dirty="0">
                <a:solidFill>
                  <a:schemeClr val="accent2"/>
                </a:solidFill>
              </a:rPr>
              <a:t>+69%</a:t>
            </a:r>
            <a:endParaRPr lang="en-US" dirty="0"/>
          </a:p>
        </p:txBody>
      </p:sp>
      <p:sp>
        <p:nvSpPr>
          <p:cNvPr id="13" name="Title 1">
            <a:extLst>
              <a:ext uri="{FF2B5EF4-FFF2-40B4-BE49-F238E27FC236}">
                <a16:creationId xmlns:a16="http://schemas.microsoft.com/office/drawing/2014/main" id="{7471DB04-CFD7-45BC-933D-2E23ED9B6ECA}"/>
              </a:ext>
            </a:extLst>
          </p:cNvPr>
          <p:cNvSpPr txBox="1">
            <a:spLocks/>
          </p:cNvSpPr>
          <p:nvPr/>
        </p:nvSpPr>
        <p:spPr>
          <a:xfrm>
            <a:off x="637683" y="1444990"/>
            <a:ext cx="1565957" cy="821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r>
              <a:rPr lang="en-US" sz="2800" dirty="0">
                <a:solidFill>
                  <a:schemeClr val="tx1"/>
                </a:solidFill>
                <a:ea typeface="Source Sans Pro Light" panose="020B0403030403020204" pitchFamily="34" charset="0"/>
              </a:rPr>
              <a:t>YOUTH</a:t>
            </a:r>
          </a:p>
        </p:txBody>
      </p:sp>
      <p:sp>
        <p:nvSpPr>
          <p:cNvPr id="14" name="Title 1">
            <a:extLst>
              <a:ext uri="{FF2B5EF4-FFF2-40B4-BE49-F238E27FC236}">
                <a16:creationId xmlns:a16="http://schemas.microsoft.com/office/drawing/2014/main" id="{2F193AFB-79F5-4494-B73C-65F9AE8CBC6C}"/>
              </a:ext>
            </a:extLst>
          </p:cNvPr>
          <p:cNvSpPr txBox="1">
            <a:spLocks/>
          </p:cNvSpPr>
          <p:nvPr/>
        </p:nvSpPr>
        <p:spPr>
          <a:xfrm>
            <a:off x="9654645" y="1492497"/>
            <a:ext cx="2504018" cy="821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Oswald" panose="00000500000000000000" pitchFamily="2" charset="0"/>
                <a:ea typeface="+mj-ea"/>
                <a:cs typeface="+mj-cs"/>
              </a:defRPr>
            </a:lvl1pPr>
          </a:lstStyle>
          <a:p>
            <a:pPr algn="ctr"/>
            <a:r>
              <a:rPr lang="en-US" sz="2800" dirty="0">
                <a:solidFill>
                  <a:schemeClr val="tx1"/>
                </a:solidFill>
                <a:ea typeface="Source Sans Pro Light" panose="020B0403030403020204" pitchFamily="34" charset="0"/>
              </a:rPr>
              <a:t>OLDER ADULTS</a:t>
            </a:r>
          </a:p>
        </p:txBody>
      </p:sp>
      <p:graphicFrame>
        <p:nvGraphicFramePr>
          <p:cNvPr id="15" name="Chart 14">
            <a:extLst>
              <a:ext uri="{FF2B5EF4-FFF2-40B4-BE49-F238E27FC236}">
                <a16:creationId xmlns:a16="http://schemas.microsoft.com/office/drawing/2014/main" id="{A99F7CBA-E8AC-4B19-A3C2-428BE1D46F5E}"/>
              </a:ext>
            </a:extLst>
          </p:cNvPr>
          <p:cNvGraphicFramePr>
            <a:graphicFrameLocks/>
          </p:cNvGraphicFramePr>
          <p:nvPr>
            <p:extLst>
              <p:ext uri="{D42A27DB-BD31-4B8C-83A1-F6EECF244321}">
                <p14:modId xmlns:p14="http://schemas.microsoft.com/office/powerpoint/2010/main" val="2232940231"/>
              </p:ext>
            </p:extLst>
          </p:nvPr>
        </p:nvGraphicFramePr>
        <p:xfrm>
          <a:off x="1963842" y="1492497"/>
          <a:ext cx="7808601" cy="4998854"/>
        </p:xfrm>
        <a:graphic>
          <a:graphicData uri="http://schemas.openxmlformats.org/drawingml/2006/chart">
            <c:chart xmlns:c="http://schemas.openxmlformats.org/drawingml/2006/chart" xmlns:r="http://schemas.openxmlformats.org/officeDocument/2006/relationships" r:id="rId5"/>
          </a:graphicData>
        </a:graphic>
      </p:graphicFrame>
      <p:sp>
        <p:nvSpPr>
          <p:cNvPr id="16" name="Arrow: Down 15">
            <a:extLst>
              <a:ext uri="{FF2B5EF4-FFF2-40B4-BE49-F238E27FC236}">
                <a16:creationId xmlns:a16="http://schemas.microsoft.com/office/drawing/2014/main" id="{E6640A7E-8141-42E1-97EB-6A9880165B19}"/>
              </a:ext>
            </a:extLst>
          </p:cNvPr>
          <p:cNvSpPr/>
          <p:nvPr/>
        </p:nvSpPr>
        <p:spPr>
          <a:xfrm flipV="1">
            <a:off x="799915" y="4507623"/>
            <a:ext cx="899031" cy="120053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649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URRENTXMLFILE" val="C:\Erics Project Files\Seaside\Workshop 2\Seaside General Plan - Workshop #2.xml"/>
  <p:tag name="XMLFILE" val="C:\Erics Project Files\Seaside\Workshop 2\Seaside General Plan - Workshop #2.xml"/>
  <p:tag name="CUMFILE" val="C:\Erics Project Files\Seaside\Workshop 2\Seaside General Plan - Workshop #2.cul"/>
  <p:tag name="PPTXFILE" val="C:\Erics Project Files\Seaside\Workshop 2\Seaside General Plan - Workshop #2.pptx"/>
</p:tagLst>
</file>

<file path=ppt/theme/theme1.xml><?xml version="1.0" encoding="utf-8"?>
<a:theme xmlns:a="http://schemas.openxmlformats.org/drawingml/2006/main" name="Office Theme">
  <a:themeElements>
    <a:clrScheme name="SSF GPU Branding Theme">
      <a:dk1>
        <a:srgbClr val="595959"/>
      </a:dk1>
      <a:lt1>
        <a:sysClr val="window" lastClr="FFFFFF"/>
      </a:lt1>
      <a:dk2>
        <a:srgbClr val="185452"/>
      </a:dk2>
      <a:lt2>
        <a:srgbClr val="E7E6E6"/>
      </a:lt2>
      <a:accent1>
        <a:srgbClr val="3C5690"/>
      </a:accent1>
      <a:accent2>
        <a:srgbClr val="3C83D6"/>
      </a:accent2>
      <a:accent3>
        <a:srgbClr val="00D3C0"/>
      </a:accent3>
      <a:accent4>
        <a:srgbClr val="EF562D"/>
      </a:accent4>
      <a:accent5>
        <a:srgbClr val="FF963A"/>
      </a:accent5>
      <a:accent6>
        <a:srgbClr val="FFD648"/>
      </a:accent6>
      <a:hlink>
        <a:srgbClr val="595959"/>
      </a:hlink>
      <a:folHlink>
        <a:srgbClr val="595959"/>
      </a:folHlink>
    </a:clrScheme>
    <a:fontScheme name="Custom 3">
      <a:majorFont>
        <a:latin typeface="Myriad Pro"/>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13040</TotalTime>
  <Words>1579</Words>
  <Application>Microsoft Macintosh PowerPoint</Application>
  <PresentationFormat>Widescreen</PresentationFormat>
  <Paragraphs>225</Paragraphs>
  <Slides>30</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Calibri</vt:lpstr>
      <vt:lpstr>Raleway Black</vt:lpstr>
      <vt:lpstr>Wingdings</vt:lpstr>
      <vt:lpstr>Arial</vt:lpstr>
      <vt:lpstr>Merriweather</vt:lpstr>
      <vt:lpstr>Calibri Light</vt:lpstr>
      <vt:lpstr>Source Sans Pro</vt:lpstr>
      <vt:lpstr>Source Sans Pro Light</vt:lpstr>
      <vt:lpstr>Oswald</vt:lpstr>
      <vt:lpstr>Office Theme</vt:lpstr>
      <vt:lpstr>PowerPoint Presentation</vt:lpstr>
      <vt:lpstr>Project Branding</vt:lpstr>
      <vt:lpstr>Meeting Topics</vt:lpstr>
      <vt:lpstr>Overview of Demographic + Socio-Economic Trends</vt:lpstr>
      <vt:lpstr>Population Trends</vt:lpstr>
      <vt:lpstr>Race / Ethnicity</vt:lpstr>
      <vt:lpstr>Latino Population</vt:lpstr>
      <vt:lpstr>Asian or Pacific Islander Population</vt:lpstr>
      <vt:lpstr>Youth and Senior Trends</vt:lpstr>
      <vt:lpstr>Population under 17 years old</vt:lpstr>
      <vt:lpstr>Population over 65 years old</vt:lpstr>
      <vt:lpstr>Changing Household Types</vt:lpstr>
      <vt:lpstr>Language and Place</vt:lpstr>
      <vt:lpstr>Population Who Speak English Less Than “Very Well”</vt:lpstr>
      <vt:lpstr>Economic Livelihood</vt:lpstr>
      <vt:lpstr>Stakeholder Meeting Update</vt:lpstr>
      <vt:lpstr>Stakeholder Meetings</vt:lpstr>
      <vt:lpstr>Stakeholder Meetings</vt:lpstr>
      <vt:lpstr>Overview of Sub-Area (Neighborhood) Meetings</vt:lpstr>
      <vt:lpstr>Sub-Area Meeting Objectives</vt:lpstr>
      <vt:lpstr>Sub-Area Meeting Format</vt:lpstr>
      <vt:lpstr>Sub-Area Meetings:  Draft Discussion Questions</vt:lpstr>
      <vt:lpstr>Tentative Locations for Sub-Area Meetings</vt:lpstr>
      <vt:lpstr>CAC Input on Sub-Area Meetings</vt:lpstr>
      <vt:lpstr>Upcoming CAC Schedule</vt:lpstr>
      <vt:lpstr>CAC Community Forum Topics: Potential Schedule </vt:lpstr>
      <vt:lpstr>Topics for Future CAC Meeting Briefings</vt:lpstr>
      <vt:lpstr>CAC Meeting Topic Schedule –  Phase 1: Visioning</vt:lpstr>
      <vt:lpstr>PowerPoint Presentation</vt:lpstr>
      <vt:lpstr>What We Heard about Potential CAC Community Forum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Yurkovich</dc:creator>
  <cp:lastModifiedBy>Leah Chambers</cp:lastModifiedBy>
  <cp:revision>790</cp:revision>
  <cp:lastPrinted>2019-03-01T15:40:47Z</cp:lastPrinted>
  <dcterms:created xsi:type="dcterms:W3CDTF">2016-02-02T22:37:19Z</dcterms:created>
  <dcterms:modified xsi:type="dcterms:W3CDTF">2019-07-10T01:41:04Z</dcterms:modified>
</cp:coreProperties>
</file>